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6" r:id="rId2"/>
    <p:sldId id="305" r:id="rId3"/>
    <p:sldId id="306" r:id="rId4"/>
    <p:sldId id="307" r:id="rId5"/>
    <p:sldId id="308" r:id="rId6"/>
    <p:sldId id="347" r:id="rId7"/>
    <p:sldId id="258" r:id="rId8"/>
    <p:sldId id="286" r:id="rId9"/>
    <p:sldId id="324" r:id="rId10"/>
    <p:sldId id="325" r:id="rId11"/>
    <p:sldId id="287" r:id="rId12"/>
    <p:sldId id="288" r:id="rId13"/>
    <p:sldId id="300" r:id="rId14"/>
    <p:sldId id="326" r:id="rId15"/>
    <p:sldId id="290" r:id="rId16"/>
    <p:sldId id="301" r:id="rId17"/>
    <p:sldId id="259" r:id="rId18"/>
    <p:sldId id="295" r:id="rId19"/>
    <p:sldId id="260" r:id="rId20"/>
    <p:sldId id="261" r:id="rId21"/>
    <p:sldId id="262" r:id="rId22"/>
    <p:sldId id="291" r:id="rId23"/>
    <p:sldId id="297" r:id="rId24"/>
    <p:sldId id="296" r:id="rId25"/>
    <p:sldId id="298" r:id="rId26"/>
    <p:sldId id="343" r:id="rId27"/>
    <p:sldId id="303" r:id="rId28"/>
    <p:sldId id="304" r:id="rId29"/>
    <p:sldId id="345" r:id="rId30"/>
    <p:sldId id="265" r:id="rId31"/>
    <p:sldId id="263" r:id="rId32"/>
    <p:sldId id="264" r:id="rId33"/>
    <p:sldId id="311" r:id="rId34"/>
    <p:sldId id="315" r:id="rId35"/>
    <p:sldId id="310" r:id="rId36"/>
    <p:sldId id="313" r:id="rId37"/>
    <p:sldId id="314" r:id="rId38"/>
    <p:sldId id="316" r:id="rId39"/>
    <p:sldId id="317" r:id="rId40"/>
    <p:sldId id="318" r:id="rId41"/>
    <p:sldId id="319" r:id="rId42"/>
    <p:sldId id="320" r:id="rId43"/>
    <p:sldId id="327" r:id="rId44"/>
    <p:sldId id="328" r:id="rId45"/>
    <p:sldId id="330" r:id="rId46"/>
    <p:sldId id="331" r:id="rId47"/>
    <p:sldId id="333" r:id="rId48"/>
    <p:sldId id="334" r:id="rId49"/>
    <p:sldId id="335" r:id="rId50"/>
    <p:sldId id="336" r:id="rId51"/>
    <p:sldId id="337" r:id="rId52"/>
    <p:sldId id="339" r:id="rId53"/>
    <p:sldId id="340" r:id="rId54"/>
    <p:sldId id="341" r:id="rId55"/>
    <p:sldId id="338" r:id="rId56"/>
    <p:sldId id="348" r:id="rId57"/>
    <p:sldId id="332" r:id="rId58"/>
    <p:sldId id="349" r:id="rId59"/>
    <p:sldId id="351" r:id="rId60"/>
    <p:sldId id="352" r:id="rId61"/>
    <p:sldId id="353" r:id="rId62"/>
    <p:sldId id="354" r:id="rId63"/>
    <p:sldId id="355" r:id="rId64"/>
    <p:sldId id="356" r:id="rId65"/>
    <p:sldId id="357" r:id="rId66"/>
    <p:sldId id="358" r:id="rId67"/>
    <p:sldId id="359" r:id="rId68"/>
    <p:sldId id="361" r:id="rId69"/>
    <p:sldId id="362" r:id="rId70"/>
    <p:sldId id="363" r:id="rId71"/>
    <p:sldId id="266" r:id="rId72"/>
    <p:sldId id="267" r:id="rId73"/>
    <p:sldId id="268" r:id="rId74"/>
    <p:sldId id="269" r:id="rId75"/>
    <p:sldId id="270" r:id="rId76"/>
    <p:sldId id="271" r:id="rId77"/>
    <p:sldId id="272" r:id="rId78"/>
    <p:sldId id="273" r:id="rId79"/>
    <p:sldId id="274" r:id="rId80"/>
    <p:sldId id="275" r:id="rId81"/>
    <p:sldId id="276" r:id="rId82"/>
    <p:sldId id="277" r:id="rId83"/>
    <p:sldId id="278" r:id="rId84"/>
    <p:sldId id="279" r:id="rId85"/>
    <p:sldId id="364" r:id="rId86"/>
    <p:sldId id="367" r:id="rId87"/>
    <p:sldId id="365" r:id="rId88"/>
    <p:sldId id="281" r:id="rId89"/>
    <p:sldId id="309" r:id="rId9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48"/>
    <p:restoredTop sz="92886"/>
  </p:normalViewPr>
  <p:slideViewPr>
    <p:cSldViewPr snapToGrid="0" snapToObjects="1">
      <p:cViewPr varScale="1">
        <p:scale>
          <a:sx n="83" d="100"/>
          <a:sy n="83" d="100"/>
        </p:scale>
        <p:origin x="2048"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73DE3-1311-494C-AE5C-3132DDA68AB1}"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4F4EA6DD-63CD-479D-8A45-D79588B16B44}">
      <dgm:prSet/>
      <dgm:spPr/>
      <dgm:t>
        <a:bodyPr/>
        <a:lstStyle/>
        <a:p>
          <a:pPr rtl="0"/>
          <a:r>
            <a:rPr lang="en-US" b="1" dirty="0" smtClean="0"/>
            <a:t>Realizes</a:t>
          </a:r>
          <a:endParaRPr lang="en-US" dirty="0"/>
        </a:p>
      </dgm:t>
    </dgm:pt>
    <dgm:pt modelId="{E6CD669F-3870-4B88-9FEC-28634B2CEF28}" type="parTrans" cxnId="{7DF85EF7-D830-43D1-A245-C95B282B3C3F}">
      <dgm:prSet/>
      <dgm:spPr/>
      <dgm:t>
        <a:bodyPr/>
        <a:lstStyle/>
        <a:p>
          <a:endParaRPr lang="en-US"/>
        </a:p>
      </dgm:t>
    </dgm:pt>
    <dgm:pt modelId="{56DCC434-A21C-4CA7-A015-A66CA83787B2}" type="sibTrans" cxnId="{7DF85EF7-D830-43D1-A245-C95B282B3C3F}">
      <dgm:prSet/>
      <dgm:spPr/>
      <dgm:t>
        <a:bodyPr/>
        <a:lstStyle/>
        <a:p>
          <a:endParaRPr lang="en-US"/>
        </a:p>
      </dgm:t>
    </dgm:pt>
    <dgm:pt modelId="{4AA6E0F4-0453-42DA-9648-DAFFF1B0D966}">
      <dgm:prSet/>
      <dgm:spPr/>
      <dgm:t>
        <a:bodyPr/>
        <a:lstStyle/>
        <a:p>
          <a:pPr rtl="0"/>
          <a:r>
            <a:rPr lang="en-US" b="1" i="1" dirty="0" smtClean="0"/>
            <a:t>Realizes</a:t>
          </a:r>
          <a:r>
            <a:rPr lang="en-US" b="1" i="0" dirty="0" smtClean="0"/>
            <a:t> widespread impact of trauma and understands potential paths for recovery</a:t>
          </a:r>
          <a:endParaRPr lang="en-US" i="0" dirty="0"/>
        </a:p>
      </dgm:t>
    </dgm:pt>
    <dgm:pt modelId="{D272F8B9-6CE3-42D2-ABED-41E81016206D}" type="parTrans" cxnId="{E019853A-AE61-46E3-A3DF-9C6075D20DA3}">
      <dgm:prSet/>
      <dgm:spPr/>
      <dgm:t>
        <a:bodyPr/>
        <a:lstStyle/>
        <a:p>
          <a:endParaRPr lang="en-US"/>
        </a:p>
      </dgm:t>
    </dgm:pt>
    <dgm:pt modelId="{713B0C50-27A4-44AB-A6BA-B0C096858BD1}" type="sibTrans" cxnId="{E019853A-AE61-46E3-A3DF-9C6075D20DA3}">
      <dgm:prSet/>
      <dgm:spPr/>
      <dgm:t>
        <a:bodyPr/>
        <a:lstStyle/>
        <a:p>
          <a:endParaRPr lang="en-US"/>
        </a:p>
      </dgm:t>
    </dgm:pt>
    <dgm:pt modelId="{7C212E58-2DDC-414A-BC40-84150BCA49F1}">
      <dgm:prSet/>
      <dgm:spPr/>
      <dgm:t>
        <a:bodyPr/>
        <a:lstStyle/>
        <a:p>
          <a:pPr rtl="0"/>
          <a:r>
            <a:rPr lang="en-US" b="1" dirty="0" smtClean="0"/>
            <a:t>Recognizes</a:t>
          </a:r>
          <a:endParaRPr lang="en-US" dirty="0"/>
        </a:p>
      </dgm:t>
    </dgm:pt>
    <dgm:pt modelId="{C7870A70-61A6-4DA3-8CDA-397029B31935}" type="parTrans" cxnId="{C6A20067-4240-4754-9F5F-24EC529ADDED}">
      <dgm:prSet/>
      <dgm:spPr/>
      <dgm:t>
        <a:bodyPr/>
        <a:lstStyle/>
        <a:p>
          <a:endParaRPr lang="en-US"/>
        </a:p>
      </dgm:t>
    </dgm:pt>
    <dgm:pt modelId="{46C068C5-BE5D-423B-BC6D-871C2CB09EB6}" type="sibTrans" cxnId="{C6A20067-4240-4754-9F5F-24EC529ADDED}">
      <dgm:prSet/>
      <dgm:spPr/>
      <dgm:t>
        <a:bodyPr/>
        <a:lstStyle/>
        <a:p>
          <a:endParaRPr lang="en-US"/>
        </a:p>
      </dgm:t>
    </dgm:pt>
    <dgm:pt modelId="{8325C9D1-8913-43F6-AD23-CF71E3628CD5}">
      <dgm:prSet/>
      <dgm:spPr/>
      <dgm:t>
        <a:bodyPr/>
        <a:lstStyle/>
        <a:p>
          <a:pPr rtl="0"/>
          <a:r>
            <a:rPr lang="en-US" b="1" i="1" dirty="0" smtClean="0"/>
            <a:t>Recognizes</a:t>
          </a:r>
          <a:r>
            <a:rPr lang="en-US" b="1" i="0" dirty="0" smtClean="0"/>
            <a:t> signs and symptoms of trauma in children, families, staff, and others involved with the system </a:t>
          </a:r>
          <a:endParaRPr lang="en-US" i="0" dirty="0"/>
        </a:p>
      </dgm:t>
    </dgm:pt>
    <dgm:pt modelId="{6F7918BD-1C3B-4799-918F-74F4CF710059}" type="parTrans" cxnId="{59E44B14-4C7C-45E6-8F35-85CB0DB44169}">
      <dgm:prSet/>
      <dgm:spPr/>
      <dgm:t>
        <a:bodyPr/>
        <a:lstStyle/>
        <a:p>
          <a:endParaRPr lang="en-US"/>
        </a:p>
      </dgm:t>
    </dgm:pt>
    <dgm:pt modelId="{D3844056-148D-47DE-99D3-C3947ED472CF}" type="sibTrans" cxnId="{59E44B14-4C7C-45E6-8F35-85CB0DB44169}">
      <dgm:prSet/>
      <dgm:spPr/>
      <dgm:t>
        <a:bodyPr/>
        <a:lstStyle/>
        <a:p>
          <a:endParaRPr lang="en-US"/>
        </a:p>
      </dgm:t>
    </dgm:pt>
    <dgm:pt modelId="{1D23357B-5C08-4ADC-AE79-8A128B9AC950}">
      <dgm:prSet/>
      <dgm:spPr/>
      <dgm:t>
        <a:bodyPr/>
        <a:lstStyle/>
        <a:p>
          <a:pPr rtl="0"/>
          <a:r>
            <a:rPr lang="en-US" b="1" dirty="0" smtClean="0"/>
            <a:t>Responds</a:t>
          </a:r>
          <a:endParaRPr lang="en-US" dirty="0"/>
        </a:p>
      </dgm:t>
    </dgm:pt>
    <dgm:pt modelId="{72FC7B22-348E-4D82-9EDC-159630C48DCE}" type="parTrans" cxnId="{A6740E99-7E8C-43CF-AAAB-B7E96C9C567F}">
      <dgm:prSet/>
      <dgm:spPr/>
      <dgm:t>
        <a:bodyPr/>
        <a:lstStyle/>
        <a:p>
          <a:endParaRPr lang="en-US"/>
        </a:p>
      </dgm:t>
    </dgm:pt>
    <dgm:pt modelId="{14AFCE23-D08E-4656-B279-3D293566948C}" type="sibTrans" cxnId="{A6740E99-7E8C-43CF-AAAB-B7E96C9C567F}">
      <dgm:prSet/>
      <dgm:spPr/>
      <dgm:t>
        <a:bodyPr/>
        <a:lstStyle/>
        <a:p>
          <a:endParaRPr lang="en-US"/>
        </a:p>
      </dgm:t>
    </dgm:pt>
    <dgm:pt modelId="{F444137A-6720-4C70-9937-A9C21A1AA162}">
      <dgm:prSet/>
      <dgm:spPr/>
      <dgm:t>
        <a:bodyPr/>
        <a:lstStyle/>
        <a:p>
          <a:pPr rtl="0"/>
          <a:r>
            <a:rPr lang="en-US" b="1" i="1" dirty="0" smtClean="0"/>
            <a:t>Responds</a:t>
          </a:r>
          <a:r>
            <a:rPr lang="en-US" b="1" i="0" dirty="0" smtClean="0"/>
            <a:t> by fully integrating knowledge about trauma into policies, procedures, and practices</a:t>
          </a:r>
          <a:endParaRPr lang="en-US" i="0" dirty="0"/>
        </a:p>
      </dgm:t>
    </dgm:pt>
    <dgm:pt modelId="{67026DA4-8676-4D96-BD58-76B302156D75}" type="parTrans" cxnId="{6F7524F3-BABF-493B-993B-AEFB4FD1F9D1}">
      <dgm:prSet/>
      <dgm:spPr/>
      <dgm:t>
        <a:bodyPr/>
        <a:lstStyle/>
        <a:p>
          <a:endParaRPr lang="en-US"/>
        </a:p>
      </dgm:t>
    </dgm:pt>
    <dgm:pt modelId="{233AF6A1-3459-437D-BF2D-2E23D02F2F52}" type="sibTrans" cxnId="{6F7524F3-BABF-493B-993B-AEFB4FD1F9D1}">
      <dgm:prSet/>
      <dgm:spPr/>
      <dgm:t>
        <a:bodyPr/>
        <a:lstStyle/>
        <a:p>
          <a:endParaRPr lang="en-US"/>
        </a:p>
      </dgm:t>
    </dgm:pt>
    <dgm:pt modelId="{5BEF3EC6-E822-4549-B1D7-9F2575AA51F1}">
      <dgm:prSet/>
      <dgm:spPr/>
      <dgm:t>
        <a:bodyPr/>
        <a:lstStyle/>
        <a:p>
          <a:pPr rtl="0"/>
          <a:r>
            <a:rPr lang="en-US" b="1" dirty="0" smtClean="0"/>
            <a:t>Resists</a:t>
          </a:r>
          <a:endParaRPr lang="en-US" dirty="0"/>
        </a:p>
      </dgm:t>
    </dgm:pt>
    <dgm:pt modelId="{804132AA-2ACE-4F87-8A98-692F1B6364E4}" type="parTrans" cxnId="{E3D8F308-BA2A-4277-B714-0EB95E1B859A}">
      <dgm:prSet/>
      <dgm:spPr/>
      <dgm:t>
        <a:bodyPr/>
        <a:lstStyle/>
        <a:p>
          <a:endParaRPr lang="en-US"/>
        </a:p>
      </dgm:t>
    </dgm:pt>
    <dgm:pt modelId="{978FA53A-2BC7-47E8-97EC-05D870C7DE0D}" type="sibTrans" cxnId="{E3D8F308-BA2A-4277-B714-0EB95E1B859A}">
      <dgm:prSet/>
      <dgm:spPr/>
      <dgm:t>
        <a:bodyPr/>
        <a:lstStyle/>
        <a:p>
          <a:endParaRPr lang="en-US"/>
        </a:p>
      </dgm:t>
    </dgm:pt>
    <dgm:pt modelId="{3D4844D6-0203-4ED2-BE2C-02C9BC214DB8}">
      <dgm:prSet/>
      <dgm:spPr/>
      <dgm:t>
        <a:bodyPr/>
        <a:lstStyle/>
        <a:p>
          <a:pPr rtl="0"/>
          <a:r>
            <a:rPr lang="en-US" b="1" i="0" dirty="0" smtClean="0"/>
            <a:t>Seeks to actively </a:t>
          </a:r>
          <a:r>
            <a:rPr lang="en-US" b="1" i="1" dirty="0" smtClean="0"/>
            <a:t>Resist</a:t>
          </a:r>
          <a:r>
            <a:rPr lang="en-US" b="1" i="0" dirty="0" smtClean="0"/>
            <a:t> re-traumatization.</a:t>
          </a:r>
          <a:endParaRPr lang="en-US" i="0" dirty="0"/>
        </a:p>
      </dgm:t>
    </dgm:pt>
    <dgm:pt modelId="{B11D8461-D0C1-43B2-97E8-D4FCB3AAD073}" type="parTrans" cxnId="{1A6616EB-6FCD-46FC-A3EA-0A51017C5663}">
      <dgm:prSet/>
      <dgm:spPr/>
      <dgm:t>
        <a:bodyPr/>
        <a:lstStyle/>
        <a:p>
          <a:endParaRPr lang="en-US"/>
        </a:p>
      </dgm:t>
    </dgm:pt>
    <dgm:pt modelId="{BEB9189F-F255-4227-A8A5-991F6CA326BD}" type="sibTrans" cxnId="{1A6616EB-6FCD-46FC-A3EA-0A51017C5663}">
      <dgm:prSet/>
      <dgm:spPr/>
      <dgm:t>
        <a:bodyPr/>
        <a:lstStyle/>
        <a:p>
          <a:endParaRPr lang="en-US"/>
        </a:p>
      </dgm:t>
    </dgm:pt>
    <dgm:pt modelId="{EF54541C-CB2D-41F1-AE62-2258E8B97609}" type="pres">
      <dgm:prSet presAssocID="{B5873DE3-1311-494C-AE5C-3132DDA68AB1}" presName="Name0" presStyleCnt="0">
        <dgm:presLayoutVars>
          <dgm:dir/>
          <dgm:animLvl val="lvl"/>
          <dgm:resizeHandles val="exact"/>
        </dgm:presLayoutVars>
      </dgm:prSet>
      <dgm:spPr/>
      <dgm:t>
        <a:bodyPr/>
        <a:lstStyle/>
        <a:p>
          <a:endParaRPr lang="en-US"/>
        </a:p>
      </dgm:t>
    </dgm:pt>
    <dgm:pt modelId="{A8DCD065-B940-4BF9-A4F4-662BA6F28EFC}" type="pres">
      <dgm:prSet presAssocID="{4F4EA6DD-63CD-479D-8A45-D79588B16B44}" presName="linNode" presStyleCnt="0"/>
      <dgm:spPr/>
    </dgm:pt>
    <dgm:pt modelId="{900FF342-4773-4999-9D53-74AFFD5F2F1B}" type="pres">
      <dgm:prSet presAssocID="{4F4EA6DD-63CD-479D-8A45-D79588B16B44}" presName="parentText" presStyleLbl="node1" presStyleIdx="0" presStyleCnt="4">
        <dgm:presLayoutVars>
          <dgm:chMax val="1"/>
          <dgm:bulletEnabled val="1"/>
        </dgm:presLayoutVars>
      </dgm:prSet>
      <dgm:spPr/>
      <dgm:t>
        <a:bodyPr/>
        <a:lstStyle/>
        <a:p>
          <a:endParaRPr lang="en-US"/>
        </a:p>
      </dgm:t>
    </dgm:pt>
    <dgm:pt modelId="{AD28B832-3382-4D66-9476-7F7DB3FBC513}" type="pres">
      <dgm:prSet presAssocID="{4F4EA6DD-63CD-479D-8A45-D79588B16B44}" presName="descendantText" presStyleLbl="alignAccFollowNode1" presStyleIdx="0" presStyleCnt="4">
        <dgm:presLayoutVars>
          <dgm:bulletEnabled val="1"/>
        </dgm:presLayoutVars>
      </dgm:prSet>
      <dgm:spPr/>
      <dgm:t>
        <a:bodyPr/>
        <a:lstStyle/>
        <a:p>
          <a:endParaRPr lang="en-US"/>
        </a:p>
      </dgm:t>
    </dgm:pt>
    <dgm:pt modelId="{A6AC0B5B-EECE-4AA9-9BFC-D68F5F797B09}" type="pres">
      <dgm:prSet presAssocID="{56DCC434-A21C-4CA7-A015-A66CA83787B2}" presName="sp" presStyleCnt="0"/>
      <dgm:spPr/>
    </dgm:pt>
    <dgm:pt modelId="{0A58C2DE-EFEC-4891-806B-417327EC1FC3}" type="pres">
      <dgm:prSet presAssocID="{7C212E58-2DDC-414A-BC40-84150BCA49F1}" presName="linNode" presStyleCnt="0"/>
      <dgm:spPr/>
    </dgm:pt>
    <dgm:pt modelId="{96DE3870-53EA-4222-B8F3-DA7B8AF9AE47}" type="pres">
      <dgm:prSet presAssocID="{7C212E58-2DDC-414A-BC40-84150BCA49F1}" presName="parentText" presStyleLbl="node1" presStyleIdx="1" presStyleCnt="4">
        <dgm:presLayoutVars>
          <dgm:chMax val="1"/>
          <dgm:bulletEnabled val="1"/>
        </dgm:presLayoutVars>
      </dgm:prSet>
      <dgm:spPr/>
      <dgm:t>
        <a:bodyPr/>
        <a:lstStyle/>
        <a:p>
          <a:endParaRPr lang="en-US"/>
        </a:p>
      </dgm:t>
    </dgm:pt>
    <dgm:pt modelId="{6F2D7F45-CDB5-46DC-B267-320209280357}" type="pres">
      <dgm:prSet presAssocID="{7C212E58-2DDC-414A-BC40-84150BCA49F1}" presName="descendantText" presStyleLbl="alignAccFollowNode1" presStyleIdx="1" presStyleCnt="4">
        <dgm:presLayoutVars>
          <dgm:bulletEnabled val="1"/>
        </dgm:presLayoutVars>
      </dgm:prSet>
      <dgm:spPr/>
      <dgm:t>
        <a:bodyPr/>
        <a:lstStyle/>
        <a:p>
          <a:endParaRPr lang="en-US"/>
        </a:p>
      </dgm:t>
    </dgm:pt>
    <dgm:pt modelId="{6B42E67A-15D1-40E1-9AE1-6C89159F4BBC}" type="pres">
      <dgm:prSet presAssocID="{46C068C5-BE5D-423B-BC6D-871C2CB09EB6}" presName="sp" presStyleCnt="0"/>
      <dgm:spPr/>
    </dgm:pt>
    <dgm:pt modelId="{C6734A98-2F50-490D-9964-C2CCB4E00769}" type="pres">
      <dgm:prSet presAssocID="{1D23357B-5C08-4ADC-AE79-8A128B9AC950}" presName="linNode" presStyleCnt="0"/>
      <dgm:spPr/>
    </dgm:pt>
    <dgm:pt modelId="{C1B73B99-D92C-447E-870C-075754EDABA9}" type="pres">
      <dgm:prSet presAssocID="{1D23357B-5C08-4ADC-AE79-8A128B9AC950}" presName="parentText" presStyleLbl="node1" presStyleIdx="2" presStyleCnt="4">
        <dgm:presLayoutVars>
          <dgm:chMax val="1"/>
          <dgm:bulletEnabled val="1"/>
        </dgm:presLayoutVars>
      </dgm:prSet>
      <dgm:spPr/>
      <dgm:t>
        <a:bodyPr/>
        <a:lstStyle/>
        <a:p>
          <a:endParaRPr lang="en-US"/>
        </a:p>
      </dgm:t>
    </dgm:pt>
    <dgm:pt modelId="{6F416832-50E8-47A1-8BAB-665BD48B8E77}" type="pres">
      <dgm:prSet presAssocID="{1D23357B-5C08-4ADC-AE79-8A128B9AC950}" presName="descendantText" presStyleLbl="alignAccFollowNode1" presStyleIdx="2" presStyleCnt="4">
        <dgm:presLayoutVars>
          <dgm:bulletEnabled val="1"/>
        </dgm:presLayoutVars>
      </dgm:prSet>
      <dgm:spPr/>
      <dgm:t>
        <a:bodyPr/>
        <a:lstStyle/>
        <a:p>
          <a:endParaRPr lang="en-US"/>
        </a:p>
      </dgm:t>
    </dgm:pt>
    <dgm:pt modelId="{8F5C1C5D-9183-4BEA-84CF-C2A3B74EF784}" type="pres">
      <dgm:prSet presAssocID="{14AFCE23-D08E-4656-B279-3D293566948C}" presName="sp" presStyleCnt="0"/>
      <dgm:spPr/>
    </dgm:pt>
    <dgm:pt modelId="{1A65BAB7-DC47-43CA-8D2D-029AE06B0FD6}" type="pres">
      <dgm:prSet presAssocID="{5BEF3EC6-E822-4549-B1D7-9F2575AA51F1}" presName="linNode" presStyleCnt="0"/>
      <dgm:spPr/>
    </dgm:pt>
    <dgm:pt modelId="{E6CF7844-CD4D-45ED-A45B-C3B6A7B45E34}" type="pres">
      <dgm:prSet presAssocID="{5BEF3EC6-E822-4549-B1D7-9F2575AA51F1}" presName="parentText" presStyleLbl="node1" presStyleIdx="3" presStyleCnt="4">
        <dgm:presLayoutVars>
          <dgm:chMax val="1"/>
          <dgm:bulletEnabled val="1"/>
        </dgm:presLayoutVars>
      </dgm:prSet>
      <dgm:spPr/>
      <dgm:t>
        <a:bodyPr/>
        <a:lstStyle/>
        <a:p>
          <a:endParaRPr lang="en-US"/>
        </a:p>
      </dgm:t>
    </dgm:pt>
    <dgm:pt modelId="{0801571D-C261-4C8D-A310-CAB581518CEB}" type="pres">
      <dgm:prSet presAssocID="{5BEF3EC6-E822-4549-B1D7-9F2575AA51F1}" presName="descendantText" presStyleLbl="alignAccFollowNode1" presStyleIdx="3" presStyleCnt="4">
        <dgm:presLayoutVars>
          <dgm:bulletEnabled val="1"/>
        </dgm:presLayoutVars>
      </dgm:prSet>
      <dgm:spPr/>
      <dgm:t>
        <a:bodyPr/>
        <a:lstStyle/>
        <a:p>
          <a:endParaRPr lang="en-US"/>
        </a:p>
      </dgm:t>
    </dgm:pt>
  </dgm:ptLst>
  <dgm:cxnLst>
    <dgm:cxn modelId="{DA50E477-8773-1D4F-94D2-617D5739F019}" type="presOf" srcId="{7C212E58-2DDC-414A-BC40-84150BCA49F1}" destId="{96DE3870-53EA-4222-B8F3-DA7B8AF9AE47}" srcOrd="0" destOrd="0" presId="urn:microsoft.com/office/officeart/2005/8/layout/vList5"/>
    <dgm:cxn modelId="{1A6616EB-6FCD-46FC-A3EA-0A51017C5663}" srcId="{5BEF3EC6-E822-4549-B1D7-9F2575AA51F1}" destId="{3D4844D6-0203-4ED2-BE2C-02C9BC214DB8}" srcOrd="0" destOrd="0" parTransId="{B11D8461-D0C1-43B2-97E8-D4FCB3AAD073}" sibTransId="{BEB9189F-F255-4227-A8A5-991F6CA326BD}"/>
    <dgm:cxn modelId="{03263D82-23CA-0A4E-9FDD-0A4E0C3586D9}" type="presOf" srcId="{5BEF3EC6-E822-4549-B1D7-9F2575AA51F1}" destId="{E6CF7844-CD4D-45ED-A45B-C3B6A7B45E34}" srcOrd="0" destOrd="0" presId="urn:microsoft.com/office/officeart/2005/8/layout/vList5"/>
    <dgm:cxn modelId="{7DF85EF7-D830-43D1-A245-C95B282B3C3F}" srcId="{B5873DE3-1311-494C-AE5C-3132DDA68AB1}" destId="{4F4EA6DD-63CD-479D-8A45-D79588B16B44}" srcOrd="0" destOrd="0" parTransId="{E6CD669F-3870-4B88-9FEC-28634B2CEF28}" sibTransId="{56DCC434-A21C-4CA7-A015-A66CA83787B2}"/>
    <dgm:cxn modelId="{B20293D6-19A8-7948-B0A2-FC0024DE5F8C}" type="presOf" srcId="{8325C9D1-8913-43F6-AD23-CF71E3628CD5}" destId="{6F2D7F45-CDB5-46DC-B267-320209280357}" srcOrd="0" destOrd="0" presId="urn:microsoft.com/office/officeart/2005/8/layout/vList5"/>
    <dgm:cxn modelId="{6F7524F3-BABF-493B-993B-AEFB4FD1F9D1}" srcId="{1D23357B-5C08-4ADC-AE79-8A128B9AC950}" destId="{F444137A-6720-4C70-9937-A9C21A1AA162}" srcOrd="0" destOrd="0" parTransId="{67026DA4-8676-4D96-BD58-76B302156D75}" sibTransId="{233AF6A1-3459-437D-BF2D-2E23D02F2F52}"/>
    <dgm:cxn modelId="{1064C307-B65F-A74B-B7B8-6A5E6C282DF8}" type="presOf" srcId="{4AA6E0F4-0453-42DA-9648-DAFFF1B0D966}" destId="{AD28B832-3382-4D66-9476-7F7DB3FBC513}" srcOrd="0" destOrd="0" presId="urn:microsoft.com/office/officeart/2005/8/layout/vList5"/>
    <dgm:cxn modelId="{CF2A6FBB-DF63-0148-BF53-3A44E1A01E87}" type="presOf" srcId="{B5873DE3-1311-494C-AE5C-3132DDA68AB1}" destId="{EF54541C-CB2D-41F1-AE62-2258E8B97609}" srcOrd="0" destOrd="0" presId="urn:microsoft.com/office/officeart/2005/8/layout/vList5"/>
    <dgm:cxn modelId="{59E44B14-4C7C-45E6-8F35-85CB0DB44169}" srcId="{7C212E58-2DDC-414A-BC40-84150BCA49F1}" destId="{8325C9D1-8913-43F6-AD23-CF71E3628CD5}" srcOrd="0" destOrd="0" parTransId="{6F7918BD-1C3B-4799-918F-74F4CF710059}" sibTransId="{D3844056-148D-47DE-99D3-C3947ED472CF}"/>
    <dgm:cxn modelId="{C6A20067-4240-4754-9F5F-24EC529ADDED}" srcId="{B5873DE3-1311-494C-AE5C-3132DDA68AB1}" destId="{7C212E58-2DDC-414A-BC40-84150BCA49F1}" srcOrd="1" destOrd="0" parTransId="{C7870A70-61A6-4DA3-8CDA-397029B31935}" sibTransId="{46C068C5-BE5D-423B-BC6D-871C2CB09EB6}"/>
    <dgm:cxn modelId="{E3D8F308-BA2A-4277-B714-0EB95E1B859A}" srcId="{B5873DE3-1311-494C-AE5C-3132DDA68AB1}" destId="{5BEF3EC6-E822-4549-B1D7-9F2575AA51F1}" srcOrd="3" destOrd="0" parTransId="{804132AA-2ACE-4F87-8A98-692F1B6364E4}" sibTransId="{978FA53A-2BC7-47E8-97EC-05D870C7DE0D}"/>
    <dgm:cxn modelId="{FF886E47-20DB-AA41-B87C-E645FF2A3DF6}" type="presOf" srcId="{4F4EA6DD-63CD-479D-8A45-D79588B16B44}" destId="{900FF342-4773-4999-9D53-74AFFD5F2F1B}" srcOrd="0" destOrd="0" presId="urn:microsoft.com/office/officeart/2005/8/layout/vList5"/>
    <dgm:cxn modelId="{E019853A-AE61-46E3-A3DF-9C6075D20DA3}" srcId="{4F4EA6DD-63CD-479D-8A45-D79588B16B44}" destId="{4AA6E0F4-0453-42DA-9648-DAFFF1B0D966}" srcOrd="0" destOrd="0" parTransId="{D272F8B9-6CE3-42D2-ABED-41E81016206D}" sibTransId="{713B0C50-27A4-44AB-A6BA-B0C096858BD1}"/>
    <dgm:cxn modelId="{A6740E99-7E8C-43CF-AAAB-B7E96C9C567F}" srcId="{B5873DE3-1311-494C-AE5C-3132DDA68AB1}" destId="{1D23357B-5C08-4ADC-AE79-8A128B9AC950}" srcOrd="2" destOrd="0" parTransId="{72FC7B22-348E-4D82-9EDC-159630C48DCE}" sibTransId="{14AFCE23-D08E-4656-B279-3D293566948C}"/>
    <dgm:cxn modelId="{1319C58A-DBAB-6B40-BD76-C9BD57E4BE70}" type="presOf" srcId="{3D4844D6-0203-4ED2-BE2C-02C9BC214DB8}" destId="{0801571D-C261-4C8D-A310-CAB581518CEB}" srcOrd="0" destOrd="0" presId="urn:microsoft.com/office/officeart/2005/8/layout/vList5"/>
    <dgm:cxn modelId="{CA14327D-E468-D24A-BD41-0A45B833747B}" type="presOf" srcId="{F444137A-6720-4C70-9937-A9C21A1AA162}" destId="{6F416832-50E8-47A1-8BAB-665BD48B8E77}" srcOrd="0" destOrd="0" presId="urn:microsoft.com/office/officeart/2005/8/layout/vList5"/>
    <dgm:cxn modelId="{3E152306-7CD7-D84F-854E-C909DCC6B53F}" type="presOf" srcId="{1D23357B-5C08-4ADC-AE79-8A128B9AC950}" destId="{C1B73B99-D92C-447E-870C-075754EDABA9}" srcOrd="0" destOrd="0" presId="urn:microsoft.com/office/officeart/2005/8/layout/vList5"/>
    <dgm:cxn modelId="{5D51F2E1-3C71-B345-9229-DEDE849942A9}" type="presParOf" srcId="{EF54541C-CB2D-41F1-AE62-2258E8B97609}" destId="{A8DCD065-B940-4BF9-A4F4-662BA6F28EFC}" srcOrd="0" destOrd="0" presId="urn:microsoft.com/office/officeart/2005/8/layout/vList5"/>
    <dgm:cxn modelId="{F2A90030-E4E7-EA47-B95A-6DEB88D7D620}" type="presParOf" srcId="{A8DCD065-B940-4BF9-A4F4-662BA6F28EFC}" destId="{900FF342-4773-4999-9D53-74AFFD5F2F1B}" srcOrd="0" destOrd="0" presId="urn:microsoft.com/office/officeart/2005/8/layout/vList5"/>
    <dgm:cxn modelId="{B46F9EF0-5B96-8743-B65E-48A8AD2E482E}" type="presParOf" srcId="{A8DCD065-B940-4BF9-A4F4-662BA6F28EFC}" destId="{AD28B832-3382-4D66-9476-7F7DB3FBC513}" srcOrd="1" destOrd="0" presId="urn:microsoft.com/office/officeart/2005/8/layout/vList5"/>
    <dgm:cxn modelId="{6714579C-258D-6144-B38F-FCFEED9E0E16}" type="presParOf" srcId="{EF54541C-CB2D-41F1-AE62-2258E8B97609}" destId="{A6AC0B5B-EECE-4AA9-9BFC-D68F5F797B09}" srcOrd="1" destOrd="0" presId="urn:microsoft.com/office/officeart/2005/8/layout/vList5"/>
    <dgm:cxn modelId="{96EE8889-8B3E-F84A-A097-70AA2F9F55F2}" type="presParOf" srcId="{EF54541C-CB2D-41F1-AE62-2258E8B97609}" destId="{0A58C2DE-EFEC-4891-806B-417327EC1FC3}" srcOrd="2" destOrd="0" presId="urn:microsoft.com/office/officeart/2005/8/layout/vList5"/>
    <dgm:cxn modelId="{20F3D48B-B68F-A747-BBD5-D99CD769DD10}" type="presParOf" srcId="{0A58C2DE-EFEC-4891-806B-417327EC1FC3}" destId="{96DE3870-53EA-4222-B8F3-DA7B8AF9AE47}" srcOrd="0" destOrd="0" presId="urn:microsoft.com/office/officeart/2005/8/layout/vList5"/>
    <dgm:cxn modelId="{1F6DE9FD-9DFB-004C-9EC8-AEE6D34D2B48}" type="presParOf" srcId="{0A58C2DE-EFEC-4891-806B-417327EC1FC3}" destId="{6F2D7F45-CDB5-46DC-B267-320209280357}" srcOrd="1" destOrd="0" presId="urn:microsoft.com/office/officeart/2005/8/layout/vList5"/>
    <dgm:cxn modelId="{4CB523C7-6D4A-D445-A0CB-F508DD65367C}" type="presParOf" srcId="{EF54541C-CB2D-41F1-AE62-2258E8B97609}" destId="{6B42E67A-15D1-40E1-9AE1-6C89159F4BBC}" srcOrd="3" destOrd="0" presId="urn:microsoft.com/office/officeart/2005/8/layout/vList5"/>
    <dgm:cxn modelId="{65BC2468-59B8-7741-9EDF-C19EEFA26B78}" type="presParOf" srcId="{EF54541C-CB2D-41F1-AE62-2258E8B97609}" destId="{C6734A98-2F50-490D-9964-C2CCB4E00769}" srcOrd="4" destOrd="0" presId="urn:microsoft.com/office/officeart/2005/8/layout/vList5"/>
    <dgm:cxn modelId="{8776E623-266A-A54D-A31D-1D0286E286B3}" type="presParOf" srcId="{C6734A98-2F50-490D-9964-C2CCB4E00769}" destId="{C1B73B99-D92C-447E-870C-075754EDABA9}" srcOrd="0" destOrd="0" presId="urn:microsoft.com/office/officeart/2005/8/layout/vList5"/>
    <dgm:cxn modelId="{DB1F8456-2E92-F24F-942E-826805C681CD}" type="presParOf" srcId="{C6734A98-2F50-490D-9964-C2CCB4E00769}" destId="{6F416832-50E8-47A1-8BAB-665BD48B8E77}" srcOrd="1" destOrd="0" presId="urn:microsoft.com/office/officeart/2005/8/layout/vList5"/>
    <dgm:cxn modelId="{6345CB23-B989-8E4E-A97D-356B157AC7B4}" type="presParOf" srcId="{EF54541C-CB2D-41F1-AE62-2258E8B97609}" destId="{8F5C1C5D-9183-4BEA-84CF-C2A3B74EF784}" srcOrd="5" destOrd="0" presId="urn:microsoft.com/office/officeart/2005/8/layout/vList5"/>
    <dgm:cxn modelId="{8ACEEFF0-B7E3-9441-9F3C-88F03F59CB64}" type="presParOf" srcId="{EF54541C-CB2D-41F1-AE62-2258E8B97609}" destId="{1A65BAB7-DC47-43CA-8D2D-029AE06B0FD6}" srcOrd="6" destOrd="0" presId="urn:microsoft.com/office/officeart/2005/8/layout/vList5"/>
    <dgm:cxn modelId="{62668A9C-1768-CF43-B7E1-CDA7F410C566}" type="presParOf" srcId="{1A65BAB7-DC47-43CA-8D2D-029AE06B0FD6}" destId="{E6CF7844-CD4D-45ED-A45B-C3B6A7B45E34}" srcOrd="0" destOrd="0" presId="urn:microsoft.com/office/officeart/2005/8/layout/vList5"/>
    <dgm:cxn modelId="{304DE894-2774-4A4A-90AE-70C197E08C54}" type="presParOf" srcId="{1A65BAB7-DC47-43CA-8D2D-029AE06B0FD6}" destId="{0801571D-C261-4C8D-A310-CAB581518C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B832-3382-4D66-9476-7F7DB3FBC513}">
      <dsp:nvSpPr>
        <dsp:cNvPr id="0" name=""/>
        <dsp:cNvSpPr/>
      </dsp:nvSpPr>
      <dsp:spPr>
        <a:xfrm rot="5400000">
          <a:off x="7273760" y="-2885349"/>
          <a:ext cx="1370353" cy="749076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76200" dir="18900000" rotWithShape="0">
            <a:srgbClr val="000000">
              <a:alpha val="8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b="1" i="1" kern="1200" dirty="0" smtClean="0"/>
            <a:t>Realizes</a:t>
          </a:r>
          <a:r>
            <a:rPr lang="en-US" sz="2700" b="1" i="0" kern="1200" dirty="0" smtClean="0"/>
            <a:t> widespread impact of trauma and understands potential paths for recovery</a:t>
          </a:r>
          <a:endParaRPr lang="en-US" sz="2700" i="0" kern="1200" dirty="0"/>
        </a:p>
      </dsp:txBody>
      <dsp:txXfrm rot="-5400000">
        <a:off x="4213555" y="241751"/>
        <a:ext cx="7423869" cy="1236563"/>
      </dsp:txXfrm>
    </dsp:sp>
    <dsp:sp modelId="{900FF342-4773-4999-9D53-74AFFD5F2F1B}">
      <dsp:nvSpPr>
        <dsp:cNvPr id="0" name=""/>
        <dsp:cNvSpPr/>
      </dsp:nvSpPr>
      <dsp:spPr>
        <a:xfrm>
          <a:off x="0" y="3561"/>
          <a:ext cx="4213555" cy="1712942"/>
        </a:xfrm>
        <a:prstGeom prst="roundRect">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a:outerShdw blurRad="76200" dir="18900000" rotWithShape="0">
            <a:srgbClr val="000000">
              <a:alpha val="8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b="1" kern="1200" dirty="0" smtClean="0"/>
            <a:t>Realizes</a:t>
          </a:r>
          <a:endParaRPr lang="en-US" sz="4800" kern="1200" dirty="0"/>
        </a:p>
      </dsp:txBody>
      <dsp:txXfrm>
        <a:off x="83619" y="87180"/>
        <a:ext cx="4046317" cy="1545704"/>
      </dsp:txXfrm>
    </dsp:sp>
    <dsp:sp modelId="{6F2D7F45-CDB5-46DC-B267-320209280357}">
      <dsp:nvSpPr>
        <dsp:cNvPr id="0" name=""/>
        <dsp:cNvSpPr/>
      </dsp:nvSpPr>
      <dsp:spPr>
        <a:xfrm rot="5400000">
          <a:off x="7273760" y="-1086760"/>
          <a:ext cx="1370353" cy="7490764"/>
        </a:xfrm>
        <a:prstGeom prst="round2SameRect">
          <a:avLst/>
        </a:prstGeom>
        <a:solidFill>
          <a:schemeClr val="accent2">
            <a:tint val="40000"/>
            <a:alpha val="90000"/>
            <a:hueOff val="1279810"/>
            <a:satOff val="-963"/>
            <a:lumOff val="-194"/>
            <a:alphaOff val="0"/>
          </a:schemeClr>
        </a:solidFill>
        <a:ln w="9525" cap="flat" cmpd="sng" algn="ctr">
          <a:solidFill>
            <a:schemeClr val="accent2">
              <a:tint val="40000"/>
              <a:alpha val="90000"/>
              <a:hueOff val="1279810"/>
              <a:satOff val="-963"/>
              <a:lumOff val="-194"/>
              <a:alphaOff val="0"/>
            </a:schemeClr>
          </a:solidFill>
          <a:prstDash val="solid"/>
        </a:ln>
        <a:effectLst>
          <a:outerShdw blurRad="76200" dir="18900000" rotWithShape="0">
            <a:srgbClr val="000000">
              <a:alpha val="8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b="1" i="1" kern="1200" dirty="0" smtClean="0"/>
            <a:t>Recognizes</a:t>
          </a:r>
          <a:r>
            <a:rPr lang="en-US" sz="2700" b="1" i="0" kern="1200" dirty="0" smtClean="0"/>
            <a:t> signs and symptoms of trauma in children, families, staff, and others involved with the system </a:t>
          </a:r>
          <a:endParaRPr lang="en-US" sz="2700" i="0" kern="1200" dirty="0"/>
        </a:p>
      </dsp:txBody>
      <dsp:txXfrm rot="-5400000">
        <a:off x="4213555" y="2040340"/>
        <a:ext cx="7423869" cy="1236563"/>
      </dsp:txXfrm>
    </dsp:sp>
    <dsp:sp modelId="{96DE3870-53EA-4222-B8F3-DA7B8AF9AE47}">
      <dsp:nvSpPr>
        <dsp:cNvPr id="0" name=""/>
        <dsp:cNvSpPr/>
      </dsp:nvSpPr>
      <dsp:spPr>
        <a:xfrm>
          <a:off x="0" y="1802150"/>
          <a:ext cx="4213555" cy="1712942"/>
        </a:xfrm>
        <a:prstGeom prst="roundRect">
          <a:avLst/>
        </a:prstGeom>
        <a:gradFill rotWithShape="0">
          <a:gsLst>
            <a:gs pos="0">
              <a:schemeClr val="accent2">
                <a:hueOff val="1222996"/>
                <a:satOff val="8936"/>
                <a:lumOff val="-2222"/>
                <a:alphaOff val="0"/>
                <a:tint val="100000"/>
                <a:shade val="100000"/>
                <a:satMod val="129999"/>
              </a:schemeClr>
            </a:gs>
            <a:gs pos="100000">
              <a:schemeClr val="accent2">
                <a:hueOff val="1222996"/>
                <a:satOff val="8936"/>
                <a:lumOff val="-2222"/>
                <a:alphaOff val="0"/>
                <a:tint val="50000"/>
                <a:shade val="100000"/>
                <a:satMod val="350000"/>
              </a:schemeClr>
            </a:gs>
          </a:gsLst>
          <a:lin ang="16200000" scaled="0"/>
        </a:gradFill>
        <a:ln>
          <a:noFill/>
        </a:ln>
        <a:effectLst>
          <a:outerShdw blurRad="76200" dir="18900000" rotWithShape="0">
            <a:srgbClr val="000000">
              <a:alpha val="8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b="1" kern="1200" dirty="0" smtClean="0"/>
            <a:t>Recognizes</a:t>
          </a:r>
          <a:endParaRPr lang="en-US" sz="4800" kern="1200" dirty="0"/>
        </a:p>
      </dsp:txBody>
      <dsp:txXfrm>
        <a:off x="83619" y="1885769"/>
        <a:ext cx="4046317" cy="1545704"/>
      </dsp:txXfrm>
    </dsp:sp>
    <dsp:sp modelId="{6F416832-50E8-47A1-8BAB-665BD48B8E77}">
      <dsp:nvSpPr>
        <dsp:cNvPr id="0" name=""/>
        <dsp:cNvSpPr/>
      </dsp:nvSpPr>
      <dsp:spPr>
        <a:xfrm rot="5400000">
          <a:off x="7273760" y="711829"/>
          <a:ext cx="1370353" cy="7490764"/>
        </a:xfrm>
        <a:prstGeom prst="round2SameRect">
          <a:avLst/>
        </a:prstGeom>
        <a:solidFill>
          <a:schemeClr val="accent2">
            <a:tint val="40000"/>
            <a:alpha val="90000"/>
            <a:hueOff val="2559619"/>
            <a:satOff val="-1925"/>
            <a:lumOff val="-388"/>
            <a:alphaOff val="0"/>
          </a:schemeClr>
        </a:solidFill>
        <a:ln w="9525" cap="flat" cmpd="sng" algn="ctr">
          <a:solidFill>
            <a:schemeClr val="accent2">
              <a:tint val="40000"/>
              <a:alpha val="90000"/>
              <a:hueOff val="2559619"/>
              <a:satOff val="-1925"/>
              <a:lumOff val="-388"/>
              <a:alphaOff val="0"/>
            </a:schemeClr>
          </a:solidFill>
          <a:prstDash val="solid"/>
        </a:ln>
        <a:effectLst>
          <a:outerShdw blurRad="76200" dir="18900000" rotWithShape="0">
            <a:srgbClr val="000000">
              <a:alpha val="8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b="1" i="1" kern="1200" dirty="0" smtClean="0"/>
            <a:t>Responds</a:t>
          </a:r>
          <a:r>
            <a:rPr lang="en-US" sz="2700" b="1" i="0" kern="1200" dirty="0" smtClean="0"/>
            <a:t> by fully integrating knowledge about trauma into policies, procedures, and practices</a:t>
          </a:r>
          <a:endParaRPr lang="en-US" sz="2700" i="0" kern="1200" dirty="0"/>
        </a:p>
      </dsp:txBody>
      <dsp:txXfrm rot="-5400000">
        <a:off x="4213555" y="3838930"/>
        <a:ext cx="7423869" cy="1236563"/>
      </dsp:txXfrm>
    </dsp:sp>
    <dsp:sp modelId="{C1B73B99-D92C-447E-870C-075754EDABA9}">
      <dsp:nvSpPr>
        <dsp:cNvPr id="0" name=""/>
        <dsp:cNvSpPr/>
      </dsp:nvSpPr>
      <dsp:spPr>
        <a:xfrm>
          <a:off x="0" y="3600740"/>
          <a:ext cx="4213555" cy="1712942"/>
        </a:xfrm>
        <a:prstGeom prst="roundRect">
          <a:avLst/>
        </a:prstGeom>
        <a:gradFill rotWithShape="0">
          <a:gsLst>
            <a:gs pos="0">
              <a:schemeClr val="accent2">
                <a:hueOff val="2445992"/>
                <a:satOff val="17873"/>
                <a:lumOff val="-4444"/>
                <a:alphaOff val="0"/>
                <a:tint val="100000"/>
                <a:shade val="100000"/>
                <a:satMod val="129999"/>
              </a:schemeClr>
            </a:gs>
            <a:gs pos="100000">
              <a:schemeClr val="accent2">
                <a:hueOff val="2445992"/>
                <a:satOff val="17873"/>
                <a:lumOff val="-4444"/>
                <a:alphaOff val="0"/>
                <a:tint val="50000"/>
                <a:shade val="100000"/>
                <a:satMod val="350000"/>
              </a:schemeClr>
            </a:gs>
          </a:gsLst>
          <a:lin ang="16200000" scaled="0"/>
        </a:gradFill>
        <a:ln>
          <a:noFill/>
        </a:ln>
        <a:effectLst>
          <a:outerShdw blurRad="76200" dir="18900000" rotWithShape="0">
            <a:srgbClr val="000000">
              <a:alpha val="8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b="1" kern="1200" dirty="0" smtClean="0"/>
            <a:t>Responds</a:t>
          </a:r>
          <a:endParaRPr lang="en-US" sz="4800" kern="1200" dirty="0"/>
        </a:p>
      </dsp:txBody>
      <dsp:txXfrm>
        <a:off x="83619" y="3684359"/>
        <a:ext cx="4046317" cy="1545704"/>
      </dsp:txXfrm>
    </dsp:sp>
    <dsp:sp modelId="{0801571D-C261-4C8D-A310-CAB581518CEB}">
      <dsp:nvSpPr>
        <dsp:cNvPr id="0" name=""/>
        <dsp:cNvSpPr/>
      </dsp:nvSpPr>
      <dsp:spPr>
        <a:xfrm rot="5400000">
          <a:off x="7273760" y="2510418"/>
          <a:ext cx="1370353" cy="7490764"/>
        </a:xfrm>
        <a:prstGeom prst="round2SameRect">
          <a:avLst/>
        </a:prstGeom>
        <a:solidFill>
          <a:schemeClr val="accent2">
            <a:tint val="40000"/>
            <a:alpha val="90000"/>
            <a:hueOff val="3839429"/>
            <a:satOff val="-2888"/>
            <a:lumOff val="-582"/>
            <a:alphaOff val="0"/>
          </a:schemeClr>
        </a:solidFill>
        <a:ln w="9525" cap="flat" cmpd="sng" algn="ctr">
          <a:solidFill>
            <a:schemeClr val="accent2">
              <a:tint val="40000"/>
              <a:alpha val="90000"/>
              <a:hueOff val="3839429"/>
              <a:satOff val="-2888"/>
              <a:lumOff val="-582"/>
              <a:alphaOff val="0"/>
            </a:schemeClr>
          </a:solidFill>
          <a:prstDash val="solid"/>
        </a:ln>
        <a:effectLst>
          <a:outerShdw blurRad="76200" dir="18900000" rotWithShape="0">
            <a:srgbClr val="000000">
              <a:alpha val="8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b="1" i="0" kern="1200" dirty="0" smtClean="0"/>
            <a:t>Seeks to actively </a:t>
          </a:r>
          <a:r>
            <a:rPr lang="en-US" sz="2700" b="1" i="1" kern="1200" dirty="0" smtClean="0"/>
            <a:t>Resist</a:t>
          </a:r>
          <a:r>
            <a:rPr lang="en-US" sz="2700" b="1" i="0" kern="1200" dirty="0" smtClean="0"/>
            <a:t> re-traumatization.</a:t>
          </a:r>
          <a:endParaRPr lang="en-US" sz="2700" i="0" kern="1200" dirty="0"/>
        </a:p>
      </dsp:txBody>
      <dsp:txXfrm rot="-5400000">
        <a:off x="4213555" y="5637519"/>
        <a:ext cx="7423869" cy="1236563"/>
      </dsp:txXfrm>
    </dsp:sp>
    <dsp:sp modelId="{E6CF7844-CD4D-45ED-A45B-C3B6A7B45E34}">
      <dsp:nvSpPr>
        <dsp:cNvPr id="0" name=""/>
        <dsp:cNvSpPr/>
      </dsp:nvSpPr>
      <dsp:spPr>
        <a:xfrm>
          <a:off x="0" y="5399330"/>
          <a:ext cx="4213555" cy="1712942"/>
        </a:xfrm>
        <a:prstGeom prst="roundRect">
          <a:avLst/>
        </a:prstGeom>
        <a:gradFill rotWithShape="0">
          <a:gsLst>
            <a:gs pos="0">
              <a:schemeClr val="accent2">
                <a:hueOff val="3668988"/>
                <a:satOff val="26809"/>
                <a:lumOff val="-6666"/>
                <a:alphaOff val="0"/>
                <a:tint val="100000"/>
                <a:shade val="100000"/>
                <a:satMod val="129999"/>
              </a:schemeClr>
            </a:gs>
            <a:gs pos="100000">
              <a:schemeClr val="accent2">
                <a:hueOff val="3668988"/>
                <a:satOff val="26809"/>
                <a:lumOff val="-6666"/>
                <a:alphaOff val="0"/>
                <a:tint val="50000"/>
                <a:shade val="100000"/>
                <a:satMod val="350000"/>
              </a:schemeClr>
            </a:gs>
          </a:gsLst>
          <a:lin ang="16200000" scaled="0"/>
        </a:gradFill>
        <a:ln>
          <a:noFill/>
        </a:ln>
        <a:effectLst>
          <a:outerShdw blurRad="76200" dir="18900000" rotWithShape="0">
            <a:srgbClr val="000000">
              <a:alpha val="8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rtl="0">
            <a:lnSpc>
              <a:spcPct val="90000"/>
            </a:lnSpc>
            <a:spcBef>
              <a:spcPct val="0"/>
            </a:spcBef>
            <a:spcAft>
              <a:spcPct val="35000"/>
            </a:spcAft>
          </a:pPr>
          <a:r>
            <a:rPr lang="en-US" sz="4800" b="1" kern="1200" dirty="0" smtClean="0"/>
            <a:t>Resists</a:t>
          </a:r>
          <a:endParaRPr lang="en-US" sz="4800" kern="1200" dirty="0"/>
        </a:p>
      </dsp:txBody>
      <dsp:txXfrm>
        <a:off x="83619" y="5482949"/>
        <a:ext cx="4046317" cy="15457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3C256E-6CD9-B74B-BF19-95E1C16D7815}" type="datetimeFigureOut">
              <a:rPr lang="en-US" smtClean="0"/>
              <a:t>7/23/19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09900-ABBD-764A-9893-DE1D84084B49}" type="slidenum">
              <a:rPr lang="en-US" smtClean="0"/>
              <a:t>‹#›</a:t>
            </a:fld>
            <a:endParaRPr lang="en-US"/>
          </a:p>
        </p:txBody>
      </p:sp>
    </p:spTree>
    <p:extLst>
      <p:ext uri="{BB962C8B-B14F-4D97-AF65-F5344CB8AC3E}">
        <p14:creationId xmlns:p14="http://schemas.microsoft.com/office/powerpoint/2010/main" val="82665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1382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100940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1868206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99075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130801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35667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42437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1007430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92391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day firefighters experience various incidents that can cause stress, </a:t>
            </a:r>
            <a:r>
              <a:rPr lang="en-US" baseline="0" dirty="0" err="1" smtClean="0"/>
              <a:t>cumulitive</a:t>
            </a:r>
            <a:r>
              <a:rPr lang="en-US" baseline="0" dirty="0" smtClean="0"/>
              <a:t> stress, and secondary trauma.  </a:t>
            </a:r>
            <a:endParaRPr lang="en-US" dirty="0"/>
          </a:p>
        </p:txBody>
      </p:sp>
    </p:spTree>
    <p:extLst>
      <p:ext uri="{BB962C8B-B14F-4D97-AF65-F5344CB8AC3E}">
        <p14:creationId xmlns:p14="http://schemas.microsoft.com/office/powerpoint/2010/main" val="195801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it good, bad?</a:t>
            </a:r>
            <a:r>
              <a:rPr lang="en-US" baseline="0" dirty="0" smtClean="0"/>
              <a:t> </a:t>
            </a:r>
            <a:endParaRPr lang="en-US" dirty="0"/>
          </a:p>
        </p:txBody>
      </p:sp>
    </p:spTree>
    <p:extLst>
      <p:ext uri="{BB962C8B-B14F-4D97-AF65-F5344CB8AC3E}">
        <p14:creationId xmlns:p14="http://schemas.microsoft.com/office/powerpoint/2010/main" val="197425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decreases</a:t>
            </a:r>
            <a:r>
              <a:rPr lang="en-US" baseline="0" dirty="0" smtClean="0"/>
              <a:t> when needs are met </a:t>
            </a:r>
            <a:r>
              <a:rPr lang="mr-IN" baseline="0" dirty="0" smtClean="0"/>
              <a:t>–</a:t>
            </a:r>
            <a:r>
              <a:rPr lang="en-US" baseline="0" dirty="0" smtClean="0"/>
              <a:t> briefly discuss  Maslow’s Hierarchy of Needs</a:t>
            </a:r>
            <a:endParaRPr lang="en-US" dirty="0"/>
          </a:p>
        </p:txBody>
      </p:sp>
    </p:spTree>
    <p:extLst>
      <p:ext uri="{BB962C8B-B14F-4D97-AF65-F5344CB8AC3E}">
        <p14:creationId xmlns:p14="http://schemas.microsoft.com/office/powerpoint/2010/main" val="146989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absorb </a:t>
            </a:r>
            <a:r>
              <a:rPr lang="en-US" baseline="0" dirty="0" err="1" smtClean="0"/>
              <a:t>experieinces</a:t>
            </a:r>
            <a:r>
              <a:rPr lang="en-US" baseline="0" dirty="0" smtClean="0"/>
              <a:t>.   What you see and what you personal experience impacts you. </a:t>
            </a:r>
            <a:endParaRPr lang="en-US" dirty="0"/>
          </a:p>
        </p:txBody>
      </p:sp>
    </p:spTree>
    <p:extLst>
      <p:ext uri="{BB962C8B-B14F-4D97-AF65-F5344CB8AC3E}">
        <p14:creationId xmlns:p14="http://schemas.microsoft.com/office/powerpoint/2010/main" val="54649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brain reorganizes</a:t>
            </a:r>
            <a:r>
              <a:rPr lang="en-US" baseline="0" dirty="0" smtClean="0"/>
              <a:t> as a result of traumatic experiences.</a:t>
            </a:r>
            <a:endParaRPr lang="en-US" dirty="0"/>
          </a:p>
        </p:txBody>
      </p:sp>
    </p:spTree>
    <p:extLst>
      <p:ext uri="{BB962C8B-B14F-4D97-AF65-F5344CB8AC3E}">
        <p14:creationId xmlns:p14="http://schemas.microsoft.com/office/powerpoint/2010/main" val="1380969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Dave’s story</a:t>
            </a:r>
            <a:endParaRPr lang="en-US" dirty="0"/>
          </a:p>
        </p:txBody>
      </p:sp>
    </p:spTree>
    <p:extLst>
      <p:ext uri="{BB962C8B-B14F-4D97-AF65-F5344CB8AC3E}">
        <p14:creationId xmlns:p14="http://schemas.microsoft.com/office/powerpoint/2010/main" val="22873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reduce your risk for experiencing trauma by making sure all of your needs are met. </a:t>
            </a:r>
            <a:endParaRPr lang="en-US" dirty="0"/>
          </a:p>
        </p:txBody>
      </p:sp>
    </p:spTree>
    <p:extLst>
      <p:ext uri="{BB962C8B-B14F-4D97-AF65-F5344CB8AC3E}">
        <p14:creationId xmlns:p14="http://schemas.microsoft.com/office/powerpoint/2010/main" val="100849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scenario and Role play?  </a:t>
            </a:r>
            <a:endParaRPr lang="en-US" dirty="0"/>
          </a:p>
        </p:txBody>
      </p:sp>
    </p:spTree>
    <p:extLst>
      <p:ext uri="{BB962C8B-B14F-4D97-AF65-F5344CB8AC3E}">
        <p14:creationId xmlns:p14="http://schemas.microsoft.com/office/powerpoint/2010/main" val="80868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70432" y="407614"/>
            <a:ext cx="10728960" cy="20632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0432" y="2625044"/>
            <a:ext cx="5266944" cy="57221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32448" y="2625045"/>
            <a:ext cx="5266944" cy="572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70433" y="9187250"/>
            <a:ext cx="2637089" cy="519289"/>
          </a:xfrm>
          <a:prstGeom prst="rect">
            <a:avLst/>
          </a:prstGeom>
        </p:spPr>
        <p:txBody>
          <a:bodyPr/>
          <a:lstStyle/>
          <a:p>
            <a:fld id="{4DC45EE0-FE20-4F8F-B712-CADFBA822B8F}" type="datetimeFigureOut">
              <a:rPr lang="en-US" smtClean="0"/>
              <a:t>7/23/19</a:t>
            </a:fld>
            <a:endParaRPr lang="en-US"/>
          </a:p>
        </p:txBody>
      </p:sp>
      <p:sp>
        <p:nvSpPr>
          <p:cNvPr id="6" name="Footer Placeholder 5"/>
          <p:cNvSpPr>
            <a:spLocks noGrp="1"/>
          </p:cNvSpPr>
          <p:nvPr>
            <p:ph type="ftr" sz="quarter" idx="11"/>
          </p:nvPr>
        </p:nvSpPr>
        <p:spPr>
          <a:xfrm>
            <a:off x="3931931" y="9187250"/>
            <a:ext cx="5144324" cy="519289"/>
          </a:xfrm>
          <a:prstGeom prst="rect">
            <a:avLst/>
          </a:prstGeom>
        </p:spPr>
        <p:txBody>
          <a:bodyPr/>
          <a:lstStyle/>
          <a:p>
            <a:endParaRPr lang="en-US"/>
          </a:p>
        </p:txBody>
      </p:sp>
      <p:sp>
        <p:nvSpPr>
          <p:cNvPr id="7" name="Slide Number Placeholder 6"/>
          <p:cNvSpPr>
            <a:spLocks noGrp="1"/>
          </p:cNvSpPr>
          <p:nvPr>
            <p:ph type="sldNum" sz="quarter" idx="12"/>
          </p:nvPr>
        </p:nvSpPr>
        <p:spPr>
          <a:xfrm>
            <a:off x="6290866" y="9245600"/>
            <a:ext cx="410369" cy="379591"/>
          </a:xfrm>
        </p:spPr>
        <p:txBody>
          <a:bodyPr/>
          <a:lstStyle/>
          <a:p>
            <a:fld id="{DD7F8FAC-275E-4BE6-AB24-1FC7B432A3CD}" type="slidenum">
              <a:rPr lang="en-US" smtClean="0"/>
              <a:t>‹#›</a:t>
            </a:fld>
            <a:endParaRPr lang="en-US"/>
          </a:p>
        </p:txBody>
      </p:sp>
    </p:spTree>
    <p:extLst>
      <p:ext uri="{BB962C8B-B14F-4D97-AF65-F5344CB8AC3E}">
        <p14:creationId xmlns:p14="http://schemas.microsoft.com/office/powerpoint/2010/main" val="109868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8" name="Title Placeholder 43"/>
          <p:cNvSpPr>
            <a:spLocks noGrp="1"/>
          </p:cNvSpPr>
          <p:nvPr>
            <p:ph type="title"/>
          </p:nvPr>
        </p:nvSpPr>
        <p:spPr>
          <a:xfrm>
            <a:off x="650240" y="341524"/>
            <a:ext cx="11704320" cy="1126630"/>
          </a:xfrm>
          <a:prstGeom prst="rect">
            <a:avLst/>
          </a:prstGeom>
        </p:spPr>
        <p:txBody>
          <a:bodyPr rtlCol="0">
            <a:noAutofit/>
          </a:bodyPr>
          <a:lstStyle/>
          <a:p>
            <a:r>
              <a:rPr lang="en-US" dirty="0" smtClean="0"/>
              <a:t>Click to edit Master title style</a:t>
            </a:r>
            <a:endParaRPr lang="en-US" dirty="0"/>
          </a:p>
        </p:txBody>
      </p:sp>
      <p:sp>
        <p:nvSpPr>
          <p:cNvPr id="14" name="Text Placeholder 13"/>
          <p:cNvSpPr>
            <a:spLocks noGrp="1"/>
          </p:cNvSpPr>
          <p:nvPr>
            <p:ph type="body" sz="quarter" idx="11"/>
          </p:nvPr>
        </p:nvSpPr>
        <p:spPr>
          <a:xfrm>
            <a:off x="650240" y="1779129"/>
            <a:ext cx="11740444" cy="6159218"/>
          </a:xfrm>
          <a:prstGeom prst="rect">
            <a:avLst/>
          </a:prstGeom>
        </p:spPr>
        <p:txBody>
          <a:bodyPr>
            <a:noAutofit/>
          </a:bodyPr>
          <a:lstStyle>
            <a:lvl1pPr>
              <a:defRPr sz="3698"/>
            </a:lvl1pPr>
            <a:lvl2pPr>
              <a:spcBef>
                <a:spcPts val="853"/>
              </a:spcBef>
              <a:defRPr sz="3413"/>
            </a:lvl2pPr>
            <a:lvl3pPr>
              <a:spcBef>
                <a:spcPts val="853"/>
              </a:spcBef>
              <a:defRPr sz="3129"/>
            </a:lvl3pPr>
            <a:lvl4pPr>
              <a:defRPr sz="2560"/>
            </a:lvl4pPr>
            <a:lvl5pPr>
              <a:defRPr sz="256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4"/>
          <p:cNvSpPr>
            <a:spLocks noGrp="1"/>
          </p:cNvSpPr>
          <p:nvPr>
            <p:ph type="sldNum" sz="quarter" idx="12"/>
          </p:nvPr>
        </p:nvSpPr>
        <p:spPr>
          <a:xfrm>
            <a:off x="6311798" y="9349601"/>
            <a:ext cx="368504" cy="276999"/>
          </a:xfrm>
          <a:noFill/>
          <a:ln w="9525">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F44216FD-6AB8-4CAA-AE87-D3440EC6B7F7}" type="slidenum">
              <a:rPr lang="en-US" smtClean="0"/>
              <a:pPr/>
              <a:t>‹#›</a:t>
            </a:fld>
            <a:endParaRPr lang="en-US"/>
          </a:p>
        </p:txBody>
      </p:sp>
    </p:spTree>
    <p:extLst>
      <p:ext uri="{BB962C8B-B14F-4D97-AF65-F5344CB8AC3E}">
        <p14:creationId xmlns:p14="http://schemas.microsoft.com/office/powerpoint/2010/main" val="12342727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1054100"/>
            <a:ext cx="5334000" cy="8001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64300" y="5067300"/>
            <a:ext cx="5943600" cy="39624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464300" y="762000"/>
            <a:ext cx="584835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723900" y="723900"/>
            <a:ext cx="5638801" cy="84582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46304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31521" y="2934608"/>
            <a:ext cx="11087687" cy="47092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a:xfrm>
            <a:off x="7784254" y="8188962"/>
            <a:ext cx="4036907" cy="708942"/>
          </a:xfrm>
          <a:prstGeom prst="rect">
            <a:avLst/>
          </a:prstGeom>
        </p:spPr>
        <p:txBody>
          <a:bodyPr/>
          <a:lstStyle>
            <a:lvl1pPr>
              <a:defRPr/>
            </a:lvl1pPr>
          </a:lstStyle>
          <a:p>
            <a:pPr>
              <a:defRPr/>
            </a:pPr>
            <a:fld id="{5441A178-B71E-9642-A9D6-B02FA92E9E5E}" type="datetimeFigureOut">
              <a:rPr lang="en-US"/>
              <a:pPr>
                <a:defRPr/>
              </a:pPr>
              <a:t>7/23/19</a:t>
            </a:fld>
            <a:endParaRPr lang="en-US"/>
          </a:p>
        </p:txBody>
      </p:sp>
      <p:sp>
        <p:nvSpPr>
          <p:cNvPr id="5" name="Footer Placeholder 4"/>
          <p:cNvSpPr>
            <a:spLocks noGrp="1"/>
          </p:cNvSpPr>
          <p:nvPr>
            <p:ph type="ftr" sz="quarter" idx="15"/>
          </p:nvPr>
        </p:nvSpPr>
        <p:spPr>
          <a:xfrm>
            <a:off x="731520" y="8188962"/>
            <a:ext cx="5865707" cy="708942"/>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6"/>
          </p:nvPr>
        </p:nvSpPr>
        <p:spPr>
          <a:xfrm>
            <a:off x="6290866" y="9245600"/>
            <a:ext cx="410369" cy="379591"/>
          </a:xfrm>
        </p:spPr>
        <p:txBody>
          <a:bodyPr/>
          <a:lstStyle>
            <a:lvl1pPr>
              <a:defRPr/>
            </a:lvl1pPr>
          </a:lstStyle>
          <a:p>
            <a:pPr>
              <a:defRPr/>
            </a:pPr>
            <a:fld id="{6F049DBA-3F4B-5E43-A703-2AAC15AF0EDB}" type="slidenum">
              <a:rPr lang="en-US"/>
              <a:pPr>
                <a:defRPr/>
              </a:pPr>
              <a:t>‹#›</a:t>
            </a:fld>
            <a:endParaRPr lang="en-US"/>
          </a:p>
        </p:txBody>
      </p:sp>
    </p:spTree>
    <p:extLst>
      <p:ext uri="{BB962C8B-B14F-4D97-AF65-F5344CB8AC3E}">
        <p14:creationId xmlns:p14="http://schemas.microsoft.com/office/powerpoint/2010/main" val="718952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1.xml"/><Relationship Id="rId2" Type="http://schemas.openxmlformats.org/officeDocument/2006/relationships/diagramData" Target="../diagrams/data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hyperlink" Target="http://www.info-trauma.org" TargetMode="External"/><Relationship Id="rId4" Type="http://schemas.openxmlformats.org/officeDocument/2006/relationships/hyperlink" Target="http://learn.nctsn.org" TargetMode="External"/><Relationship Id="rId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http://www.everyonegoeshome.org"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AFM_Logo-01render.jpg" descr="AFM_Logo-01render.jpg"/>
          <p:cNvPicPr>
            <a:picLocks noChangeAspect="1"/>
          </p:cNvPicPr>
          <p:nvPr/>
        </p:nvPicPr>
        <p:blipFill>
          <a:blip r:embed="rId2">
            <a:extLst/>
          </a:blip>
          <a:srcRect r="598" b="598"/>
          <a:stretch>
            <a:fillRect/>
          </a:stretch>
        </p:blipFill>
        <p:spPr>
          <a:xfrm>
            <a:off x="206521" y="0"/>
            <a:ext cx="12798279" cy="6468014"/>
          </a:xfrm>
          <a:prstGeom prst="rect">
            <a:avLst/>
          </a:prstGeom>
          <a:ln w="12700">
            <a:miter lim="400000"/>
          </a:ln>
        </p:spPr>
      </p:pic>
      <p:sp>
        <p:nvSpPr>
          <p:cNvPr id="120" name="Critical Incident Stress Management and Debriefing…"/>
          <p:cNvSpPr txBox="1"/>
          <p:nvPr/>
        </p:nvSpPr>
        <p:spPr>
          <a:xfrm>
            <a:off x="315711" y="6843653"/>
            <a:ext cx="11715012" cy="24416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Helvetica"/>
                <a:ea typeface="Helvetica"/>
                <a:cs typeface="Helvetica"/>
                <a:sym typeface="Helvetica"/>
              </a:defRPr>
            </a:pPr>
            <a:r>
              <a:rPr lang="en-US" dirty="0" smtClean="0"/>
              <a:t>Firefighter Mental Health </a:t>
            </a:r>
            <a:r>
              <a:rPr lang="mr-IN" dirty="0" smtClean="0"/>
              <a:t>–</a:t>
            </a:r>
            <a:r>
              <a:rPr lang="en-US" dirty="0" smtClean="0"/>
              <a:t> A systematic approach Psychological </a:t>
            </a:r>
            <a:r>
              <a:rPr lang="en-US" dirty="0"/>
              <a:t>First </a:t>
            </a:r>
            <a:r>
              <a:rPr lang="en-US" dirty="0" smtClean="0"/>
              <a:t>Aid                                           </a:t>
            </a:r>
            <a:r>
              <a:rPr dirty="0" smtClean="0"/>
              <a:t>Critical </a:t>
            </a:r>
            <a:r>
              <a:rPr dirty="0"/>
              <a:t>Incident Stress Management and Debriefing</a:t>
            </a:r>
          </a:p>
          <a:p>
            <a:pPr algn="l">
              <a:defRPr>
                <a:latin typeface="Helvetica"/>
                <a:ea typeface="Helvetica"/>
                <a:cs typeface="Helvetica"/>
                <a:sym typeface="Helvetica"/>
              </a:defRPr>
            </a:pPr>
            <a:r>
              <a:rPr dirty="0"/>
              <a:t>Peer </a:t>
            </a:r>
            <a:r>
              <a:rPr dirty="0" smtClean="0"/>
              <a:t>Support</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63471" y="407614"/>
            <a:ext cx="12507132" cy="2063299"/>
          </a:xfrm>
        </p:spPr>
        <p:txBody>
          <a:bodyPr>
            <a:normAutofit fontScale="90000"/>
          </a:bodyPr>
          <a:lstStyle/>
          <a:p>
            <a:r>
              <a:rPr lang="en-US" altLang="en-US"/>
              <a:t>Behavioral Effects of Stress</a:t>
            </a:r>
          </a:p>
        </p:txBody>
      </p:sp>
      <p:sp>
        <p:nvSpPr>
          <p:cNvPr id="23555" name="Content Placeholder 2"/>
          <p:cNvSpPr>
            <a:spLocks noGrp="1"/>
          </p:cNvSpPr>
          <p:nvPr>
            <p:ph sz="half" idx="1"/>
          </p:nvPr>
        </p:nvSpPr>
        <p:spPr/>
        <p:txBody>
          <a:bodyPr>
            <a:noAutofit/>
          </a:bodyPr>
          <a:lstStyle/>
          <a:p>
            <a:pPr>
              <a:spcBef>
                <a:spcPts val="1200"/>
              </a:spcBef>
            </a:pPr>
            <a:r>
              <a:rPr lang="en-US" altLang="en-US" sz="3600" dirty="0">
                <a:latin typeface="Myriad Pro" charset="0"/>
                <a:ea typeface="Myriad Pro" charset="0"/>
                <a:cs typeface="Myriad Pro" charset="0"/>
              </a:rPr>
              <a:t>Accident-proneness</a:t>
            </a:r>
          </a:p>
          <a:p>
            <a:pPr>
              <a:spcBef>
                <a:spcPts val="1200"/>
              </a:spcBef>
            </a:pPr>
            <a:r>
              <a:rPr lang="en-US" altLang="en-US" sz="3600" dirty="0">
                <a:latin typeface="Myriad Pro" charset="0"/>
                <a:ea typeface="Myriad Pro" charset="0"/>
                <a:cs typeface="Myriad Pro" charset="0"/>
              </a:rPr>
              <a:t>Anger</a:t>
            </a:r>
          </a:p>
          <a:p>
            <a:pPr>
              <a:spcBef>
                <a:spcPts val="1200"/>
              </a:spcBef>
            </a:pPr>
            <a:r>
              <a:rPr lang="en-US" altLang="en-US" sz="3600" dirty="0">
                <a:latin typeface="Myriad Pro" charset="0"/>
                <a:ea typeface="Myriad Pro" charset="0"/>
                <a:cs typeface="Myriad Pro" charset="0"/>
              </a:rPr>
              <a:t>Argumentativeness</a:t>
            </a:r>
          </a:p>
          <a:p>
            <a:pPr>
              <a:spcBef>
                <a:spcPts val="1200"/>
              </a:spcBef>
            </a:pPr>
            <a:r>
              <a:rPr lang="en-US" altLang="en-US" sz="3600" dirty="0">
                <a:latin typeface="Myriad Pro" charset="0"/>
                <a:ea typeface="Myriad Pro" charset="0"/>
                <a:cs typeface="Myriad Pro" charset="0"/>
              </a:rPr>
              <a:t>Blaming others</a:t>
            </a:r>
          </a:p>
          <a:p>
            <a:pPr>
              <a:spcBef>
                <a:spcPts val="1200"/>
              </a:spcBef>
            </a:pPr>
            <a:r>
              <a:rPr lang="en-US" altLang="en-US" sz="3600" dirty="0">
                <a:latin typeface="Myriad Pro" charset="0"/>
                <a:ea typeface="Myriad Pro" charset="0"/>
                <a:cs typeface="Myriad Pro" charset="0"/>
              </a:rPr>
              <a:t>Drug and/or alcohol abuse</a:t>
            </a:r>
          </a:p>
          <a:p>
            <a:pPr>
              <a:spcBef>
                <a:spcPts val="1200"/>
              </a:spcBef>
            </a:pPr>
            <a:r>
              <a:rPr lang="en-US" altLang="en-US" sz="3600" dirty="0">
                <a:latin typeface="Myriad Pro" charset="0"/>
                <a:ea typeface="Myriad Pro" charset="0"/>
                <a:cs typeface="Myriad Pro" charset="0"/>
              </a:rPr>
              <a:t>Excessive violence</a:t>
            </a:r>
          </a:p>
          <a:p>
            <a:pPr>
              <a:spcBef>
                <a:spcPts val="1200"/>
              </a:spcBef>
            </a:pPr>
            <a:r>
              <a:rPr lang="en-US" altLang="en-US" sz="3600" dirty="0">
                <a:latin typeface="Myriad Pro" charset="0"/>
                <a:ea typeface="Myriad Pro" charset="0"/>
                <a:cs typeface="Myriad Pro" charset="0"/>
              </a:rPr>
              <a:t>Irritability</a:t>
            </a:r>
          </a:p>
          <a:p>
            <a:pPr>
              <a:spcBef>
                <a:spcPts val="1200"/>
              </a:spcBef>
            </a:pPr>
            <a:r>
              <a:rPr lang="en-US" altLang="en-US" sz="3600" dirty="0">
                <a:latin typeface="Myriad Pro" charset="0"/>
                <a:ea typeface="Myriad Pro" charset="0"/>
                <a:cs typeface="Myriad Pro" charset="0"/>
              </a:rPr>
              <a:t>Inability to concentrate</a:t>
            </a:r>
          </a:p>
        </p:txBody>
      </p:sp>
      <p:sp>
        <p:nvSpPr>
          <p:cNvPr id="23556" name="Content Placeholder 3"/>
          <p:cNvSpPr>
            <a:spLocks noGrp="1"/>
          </p:cNvSpPr>
          <p:nvPr>
            <p:ph sz="half" idx="2"/>
          </p:nvPr>
        </p:nvSpPr>
        <p:spPr/>
        <p:txBody>
          <a:bodyPr>
            <a:noAutofit/>
          </a:bodyPr>
          <a:lstStyle/>
          <a:p>
            <a:pPr>
              <a:spcBef>
                <a:spcPts val="1200"/>
              </a:spcBef>
            </a:pPr>
            <a:r>
              <a:rPr lang="en-US" altLang="en-US" sz="3600" dirty="0">
                <a:latin typeface="Myriad Pro" charset="0"/>
                <a:ea typeface="Myriad Pro" charset="0"/>
                <a:cs typeface="Myriad Pro" charset="0"/>
              </a:rPr>
              <a:t>Lack of control</a:t>
            </a:r>
          </a:p>
          <a:p>
            <a:pPr>
              <a:spcBef>
                <a:spcPts val="1200"/>
              </a:spcBef>
            </a:pPr>
            <a:r>
              <a:rPr lang="en-US" altLang="en-US" sz="3600" dirty="0">
                <a:latin typeface="Myriad Pro" charset="0"/>
                <a:ea typeface="Myriad Pro" charset="0"/>
                <a:cs typeface="Myriad Pro" charset="0"/>
              </a:rPr>
              <a:t>Neurotic behavior</a:t>
            </a:r>
          </a:p>
          <a:p>
            <a:pPr>
              <a:spcBef>
                <a:spcPts val="1200"/>
              </a:spcBef>
            </a:pPr>
            <a:r>
              <a:rPr lang="en-US" altLang="en-US" sz="3600" dirty="0">
                <a:latin typeface="Myriad Pro" charset="0"/>
                <a:ea typeface="Myriad Pro" charset="0"/>
                <a:cs typeface="Myriad Pro" charset="0"/>
              </a:rPr>
              <a:t>Nail biting</a:t>
            </a:r>
          </a:p>
          <a:p>
            <a:pPr>
              <a:spcBef>
                <a:spcPts val="1200"/>
              </a:spcBef>
            </a:pPr>
            <a:r>
              <a:rPr lang="en-US" altLang="en-US" sz="3600" dirty="0">
                <a:latin typeface="Myriad Pro" charset="0"/>
                <a:ea typeface="Myriad Pro" charset="0"/>
                <a:cs typeface="Myriad Pro" charset="0"/>
              </a:rPr>
              <a:t>Obsession with work</a:t>
            </a:r>
          </a:p>
          <a:p>
            <a:pPr>
              <a:spcBef>
                <a:spcPts val="1200"/>
              </a:spcBef>
            </a:pPr>
            <a:r>
              <a:rPr lang="en-US" altLang="en-US" sz="3600" dirty="0">
                <a:latin typeface="Myriad Pro" charset="0"/>
                <a:ea typeface="Myriad Pro" charset="0"/>
                <a:cs typeface="Myriad Pro" charset="0"/>
              </a:rPr>
              <a:t>Rage</a:t>
            </a:r>
          </a:p>
          <a:p>
            <a:pPr>
              <a:spcBef>
                <a:spcPts val="1200"/>
              </a:spcBef>
            </a:pPr>
            <a:r>
              <a:rPr lang="en-US" altLang="en-US" sz="3600" dirty="0">
                <a:latin typeface="Myriad Pro" charset="0"/>
                <a:ea typeface="Myriad Pro" charset="0"/>
                <a:cs typeface="Myriad Pro" charset="0"/>
              </a:rPr>
              <a:t>Rapid behavior changes</a:t>
            </a:r>
          </a:p>
          <a:p>
            <a:pPr>
              <a:spcBef>
                <a:spcPts val="1200"/>
              </a:spcBef>
            </a:pPr>
            <a:r>
              <a:rPr lang="en-US" altLang="en-US" sz="3600" dirty="0">
                <a:latin typeface="Myriad Pro" charset="0"/>
                <a:ea typeface="Myriad Pro" charset="0"/>
                <a:cs typeface="Myriad Pro" charset="0"/>
              </a:rPr>
              <a:t>Uncontrollable urges to cry</a:t>
            </a:r>
          </a:p>
          <a:p>
            <a:pPr>
              <a:spcBef>
                <a:spcPts val="1200"/>
              </a:spcBef>
            </a:pPr>
            <a:r>
              <a:rPr lang="en-US" altLang="en-US" sz="3600" dirty="0">
                <a:latin typeface="Myriad Pro" charset="0"/>
                <a:ea typeface="Myriad Pro" charset="0"/>
                <a:cs typeface="Myriad Pro" charset="0"/>
              </a:rPr>
              <a:t>Withdrawal</a:t>
            </a:r>
          </a:p>
        </p:txBody>
      </p:sp>
    </p:spTree>
    <p:extLst>
      <p:ext uri="{BB962C8B-B14F-4D97-AF65-F5344CB8AC3E}">
        <p14:creationId xmlns:p14="http://schemas.microsoft.com/office/powerpoint/2010/main" val="73855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Types of Stress: </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029" y="2424154"/>
            <a:ext cx="9046028" cy="659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521661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Maslow’s Hierarchy of Needs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13" y="2527300"/>
            <a:ext cx="9283574" cy="682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6071" y="9351282"/>
            <a:ext cx="12868729"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Maslow, A. H., Maslow, A. H., &amp; </a:t>
            </a:r>
            <a:r>
              <a:rPr lang="en-US" sz="1600" dirty="0" err="1"/>
              <a:t>Salenger</a:t>
            </a:r>
            <a:r>
              <a:rPr lang="en-US" sz="1600" dirty="0"/>
              <a:t> Educational Media (Firm). (1987). </a:t>
            </a:r>
            <a:r>
              <a:rPr lang="en-US" sz="1600" i="1" dirty="0"/>
              <a:t>Maslow's hierarchy of needs</a:t>
            </a:r>
            <a:r>
              <a:rPr lang="en-US" sz="1600" dirty="0"/>
              <a:t>. Santa Monica, CA: </a:t>
            </a:r>
            <a:r>
              <a:rPr lang="en-US" sz="1600" dirty="0" err="1"/>
              <a:t>Salenger</a:t>
            </a:r>
            <a:r>
              <a:rPr lang="en-US" sz="1600" dirty="0"/>
              <a:t>. </a:t>
            </a:r>
          </a:p>
          <a:p>
            <a:pPr marL="0" marR="0" indent="0" algn="ctr" defTabSz="584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46108086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burnout? </a:t>
            </a:r>
            <a:endParaRPr lang="en-US" dirty="0"/>
          </a:p>
        </p:txBody>
      </p:sp>
      <p:sp>
        <p:nvSpPr>
          <p:cNvPr id="3" name="Rectangle 2"/>
          <p:cNvSpPr/>
          <p:nvPr/>
        </p:nvSpPr>
        <p:spPr>
          <a:xfrm>
            <a:off x="2030278" y="2527299"/>
            <a:ext cx="8896027" cy="5355312"/>
          </a:xfrm>
          <a:prstGeom prst="rect">
            <a:avLst/>
          </a:prstGeom>
        </p:spPr>
        <p:txBody>
          <a:bodyPr wrap="square">
            <a:spAutoFit/>
          </a:bodyPr>
          <a:lstStyle/>
          <a:p>
            <a:pPr algn="l">
              <a:buFont typeface="Arial" charset="0"/>
              <a:buChar char="•"/>
            </a:pPr>
            <a:r>
              <a:rPr lang="en-US" dirty="0">
                <a:solidFill>
                  <a:schemeClr val="tx1"/>
                </a:solidFill>
                <a:latin typeface="Arial" charset="0"/>
              </a:rPr>
              <a:t>Burnout = physical, emotional &amp; mental exhaustion caused by long term involvement in emotionally demanding situations </a:t>
            </a:r>
          </a:p>
          <a:p>
            <a:pPr marL="1143000" lvl="2" indent="-228600" algn="l">
              <a:buFont typeface="Arial" charset="0"/>
              <a:buChar char="•"/>
            </a:pPr>
            <a:r>
              <a:rPr lang="en-US" dirty="0">
                <a:solidFill>
                  <a:schemeClr val="tx1"/>
                </a:solidFill>
                <a:latin typeface="Helvetica" charset="0"/>
              </a:rPr>
              <a:t>Emotional Exhaustion</a:t>
            </a:r>
          </a:p>
          <a:p>
            <a:pPr marL="1143000" lvl="2" indent="-228600" algn="l">
              <a:buFont typeface="Arial" charset="0"/>
              <a:buChar char="•"/>
            </a:pPr>
            <a:r>
              <a:rPr lang="en-US" dirty="0">
                <a:solidFill>
                  <a:schemeClr val="tx1"/>
                </a:solidFill>
                <a:latin typeface="Helvetica" charset="0"/>
              </a:rPr>
              <a:t>Depersonalization</a:t>
            </a:r>
          </a:p>
          <a:p>
            <a:pPr marL="1143000" lvl="2" indent="-228600" algn="l">
              <a:buFont typeface="Arial" charset="0"/>
              <a:buChar char="•"/>
            </a:pPr>
            <a:r>
              <a:rPr lang="en-US" dirty="0">
                <a:solidFill>
                  <a:schemeClr val="tx1"/>
                </a:solidFill>
                <a:latin typeface="Lucida Grande" charset="0"/>
              </a:rPr>
              <a:t>↓</a:t>
            </a:r>
            <a:r>
              <a:rPr lang="en-US" dirty="0">
                <a:solidFill>
                  <a:schemeClr val="tx1"/>
                </a:solidFill>
                <a:latin typeface="Helvetica" charset="0"/>
              </a:rPr>
              <a:t>feelings of personal accomplishment</a:t>
            </a:r>
          </a:p>
          <a:p>
            <a:pPr marL="1143000" lvl="2" indent="-228600" algn="l">
              <a:buFont typeface="Arial" charset="0"/>
              <a:buChar char="•"/>
            </a:pPr>
            <a:r>
              <a:rPr lang="en-US" dirty="0">
                <a:solidFill>
                  <a:schemeClr val="tx1"/>
                </a:solidFill>
                <a:latin typeface="Helvetica" charset="0"/>
              </a:rPr>
              <a:t>Gradually gets worse</a:t>
            </a:r>
          </a:p>
        </p:txBody>
      </p:sp>
    </p:spTree>
    <p:extLst>
      <p:ext uri="{BB962C8B-B14F-4D97-AF65-F5344CB8AC3E}">
        <p14:creationId xmlns:p14="http://schemas.microsoft.com/office/powerpoint/2010/main" val="158923515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burnout </a:t>
            </a:r>
            <a:endParaRPr lang="en-US" dirty="0"/>
          </a:p>
        </p:txBody>
      </p:sp>
      <p:sp>
        <p:nvSpPr>
          <p:cNvPr id="3" name="Rectangle 2"/>
          <p:cNvSpPr/>
          <p:nvPr/>
        </p:nvSpPr>
        <p:spPr>
          <a:xfrm>
            <a:off x="2030278" y="2527299"/>
            <a:ext cx="8896027" cy="4370427"/>
          </a:xfrm>
          <a:prstGeom prst="rect">
            <a:avLst/>
          </a:prstGeom>
        </p:spPr>
        <p:txBody>
          <a:bodyPr wrap="square">
            <a:spAutoFit/>
          </a:bodyPr>
          <a:lstStyle/>
          <a:p>
            <a:pPr marL="342900" lvl="1" indent="-342900" algn="l">
              <a:buFont typeface="Arial" charset="0"/>
              <a:buChar char="•"/>
            </a:pPr>
            <a:r>
              <a:rPr lang="en-US" altLang="en-US" sz="4800" dirty="0" smtClean="0">
                <a:latin typeface="Myriad Pro" charset="0"/>
                <a:ea typeface="Myriad Pro" charset="0"/>
                <a:cs typeface="Myriad Pro" charset="0"/>
              </a:rPr>
              <a:t>Lack </a:t>
            </a:r>
            <a:r>
              <a:rPr lang="en-US" altLang="en-US" sz="4800" dirty="0">
                <a:latin typeface="Myriad Pro" charset="0"/>
                <a:ea typeface="Myriad Pro" charset="0"/>
                <a:cs typeface="Myriad Pro" charset="0"/>
              </a:rPr>
              <a:t>of enthusiasm and interest</a:t>
            </a:r>
          </a:p>
          <a:p>
            <a:pPr marL="342900" lvl="1" indent="-342900" algn="l">
              <a:buFont typeface="Arial" charset="0"/>
              <a:buChar char="•"/>
            </a:pPr>
            <a:r>
              <a:rPr lang="en-US" altLang="en-US" sz="4800" dirty="0">
                <a:latin typeface="Myriad Pro" charset="0"/>
                <a:ea typeface="Myriad Pro" charset="0"/>
                <a:cs typeface="Myriad Pro" charset="0"/>
              </a:rPr>
              <a:t>Decreased job performance</a:t>
            </a:r>
          </a:p>
          <a:p>
            <a:pPr marL="342900" lvl="1" indent="-342900" algn="l">
              <a:buFont typeface="Arial" charset="0"/>
              <a:buChar char="•"/>
            </a:pPr>
            <a:r>
              <a:rPr lang="en-US" altLang="en-US" sz="4800" dirty="0">
                <a:latin typeface="Myriad Pro" charset="0"/>
                <a:ea typeface="Myriad Pro" charset="0"/>
                <a:cs typeface="Myriad Pro" charset="0"/>
              </a:rPr>
              <a:t>Temper flare-ups</a:t>
            </a:r>
          </a:p>
          <a:p>
            <a:pPr marL="342900" lvl="1" indent="-342900" algn="l">
              <a:buFont typeface="Arial" charset="0"/>
              <a:buChar char="•"/>
            </a:pPr>
            <a:r>
              <a:rPr lang="en-US" altLang="en-US" sz="4800" dirty="0">
                <a:latin typeface="Myriad Pro" charset="0"/>
                <a:ea typeface="Myriad Pro" charset="0"/>
                <a:cs typeface="Myriad Pro" charset="0"/>
              </a:rPr>
              <a:t>Loss of will, motivation or commitment</a:t>
            </a:r>
          </a:p>
          <a:p>
            <a:pPr algn="l"/>
            <a:endParaRPr lang="en-US" dirty="0">
              <a:solidFill>
                <a:schemeClr val="tx1"/>
              </a:solidFill>
              <a:latin typeface="Helvetica" charset="0"/>
            </a:endParaRPr>
          </a:p>
        </p:txBody>
      </p:sp>
    </p:spTree>
    <p:extLst>
      <p:ext uri="{BB962C8B-B14F-4D97-AF65-F5344CB8AC3E}">
        <p14:creationId xmlns:p14="http://schemas.microsoft.com/office/powerpoint/2010/main" val="21428706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Trauma?</a:t>
            </a:r>
            <a:endParaRPr lang="en-US" dirty="0"/>
          </a:p>
        </p:txBody>
      </p:sp>
      <p:sp>
        <p:nvSpPr>
          <p:cNvPr id="3" name="Rectangle 2"/>
          <p:cNvSpPr/>
          <p:nvPr/>
        </p:nvSpPr>
        <p:spPr>
          <a:xfrm>
            <a:off x="428171" y="3052810"/>
            <a:ext cx="12148457" cy="4770537"/>
          </a:xfrm>
          <a:prstGeom prst="rect">
            <a:avLst/>
          </a:prstGeom>
        </p:spPr>
        <p:txBody>
          <a:bodyPr wrap="square">
            <a:spAutoFit/>
          </a:bodyPr>
          <a:lstStyle/>
          <a:p>
            <a:pPr algn="l"/>
            <a:r>
              <a:rPr lang="en-US" dirty="0"/>
              <a:t>Trauma is:</a:t>
            </a:r>
          </a:p>
          <a:p>
            <a:pPr marL="571500" lvl="1" indent="-571500" algn="l">
              <a:buFont typeface="Arial" charset="0"/>
              <a:buChar char="•"/>
            </a:pPr>
            <a:r>
              <a:rPr lang="en-US" dirty="0"/>
              <a:t>an </a:t>
            </a:r>
            <a:r>
              <a:rPr lang="en-US" b="1" dirty="0">
                <a:solidFill>
                  <a:srgbClr val="C00000"/>
                </a:solidFill>
              </a:rPr>
              <a:t>EVENT</a:t>
            </a:r>
            <a:r>
              <a:rPr lang="en-US" dirty="0"/>
              <a:t>, series of events, or set of circumstances that;</a:t>
            </a:r>
          </a:p>
          <a:p>
            <a:pPr marL="571500" lvl="1" indent="-571500" algn="l">
              <a:buFont typeface="Arial" charset="0"/>
              <a:buChar char="•"/>
            </a:pPr>
            <a:r>
              <a:rPr lang="en-US" dirty="0"/>
              <a:t>is </a:t>
            </a:r>
            <a:r>
              <a:rPr lang="en-US" b="1" dirty="0">
                <a:solidFill>
                  <a:srgbClr val="C00000"/>
                </a:solidFill>
              </a:rPr>
              <a:t>EXPERIENCED</a:t>
            </a:r>
            <a:r>
              <a:rPr lang="en-US" dirty="0"/>
              <a:t> by an individual as physically or emotionally harmful or life threatening; </a:t>
            </a:r>
          </a:p>
          <a:p>
            <a:pPr marL="571500" lvl="1" indent="-571500" algn="l">
              <a:buFont typeface="Arial" charset="0"/>
              <a:buChar char="•"/>
            </a:pPr>
            <a:r>
              <a:rPr lang="en-US" dirty="0"/>
              <a:t>and has lasting adverse </a:t>
            </a:r>
            <a:r>
              <a:rPr lang="en-US" b="1" dirty="0">
                <a:solidFill>
                  <a:srgbClr val="C00000"/>
                </a:solidFill>
              </a:rPr>
              <a:t>EFFECTS</a:t>
            </a:r>
            <a:r>
              <a:rPr lang="en-US" dirty="0"/>
              <a:t> on the individual’s functioning and mental, physical, social, emotional, or spiritual well-being.	</a:t>
            </a:r>
          </a:p>
        </p:txBody>
      </p:sp>
    </p:spTree>
    <p:extLst>
      <p:ext uri="{BB962C8B-B14F-4D97-AF65-F5344CB8AC3E}">
        <p14:creationId xmlns:p14="http://schemas.microsoft.com/office/powerpoint/2010/main" val="83113186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secondary trauma/ vicarious trauma?</a:t>
            </a:r>
            <a:endParaRPr lang="en-US" dirty="0"/>
          </a:p>
        </p:txBody>
      </p:sp>
      <p:sp>
        <p:nvSpPr>
          <p:cNvPr id="3" name="TextBox 2"/>
          <p:cNvSpPr txBox="1"/>
          <p:nvPr/>
        </p:nvSpPr>
        <p:spPr>
          <a:xfrm>
            <a:off x="790414" y="2317659"/>
            <a:ext cx="10678332" cy="7119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charset="0"/>
              <a:buChar char="•"/>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Trauma that occurs as</a:t>
            </a:r>
            <a:r>
              <a:rPr kumimoji="0" lang="en-US" sz="3800" b="0" i="0" u="none" strike="noStrike" cap="none" spc="0" normalizeH="0" dirty="0" smtClean="0">
                <a:ln>
                  <a:noFill/>
                </a:ln>
                <a:solidFill>
                  <a:srgbClr val="FFFFFF"/>
                </a:solidFill>
                <a:effectLst/>
                <a:uFillTx/>
                <a:latin typeface="+mn-lt"/>
                <a:ea typeface="+mn-ea"/>
                <a:cs typeface="+mn-cs"/>
                <a:sym typeface="Helvetica Light"/>
              </a:rPr>
              <a:t> a result of stress, burnout and supporting those who have experienced trauma or are particularly vulnerable. </a:t>
            </a:r>
          </a:p>
          <a:p>
            <a:pPr marL="571500" indent="-571500" algn="l">
              <a:buFont typeface="Arial" charset="0"/>
              <a:buChar char="•"/>
            </a:pPr>
            <a:r>
              <a:rPr lang="en-US" dirty="0" smtClean="0"/>
              <a:t>The symptoms are real and cumulative</a:t>
            </a:r>
            <a:endParaRPr lang="en-US" dirty="0"/>
          </a:p>
          <a:p>
            <a:pPr marL="571500" indent="-571500" algn="l">
              <a:buFont typeface="Arial" charset="0"/>
              <a:buChar char="•"/>
            </a:pPr>
            <a:r>
              <a:rPr lang="en-US" dirty="0"/>
              <a:t>Psychologically distressing event outside the range of the usual human experience</a:t>
            </a:r>
          </a:p>
          <a:p>
            <a:pPr marL="571500" indent="-571500" algn="l">
              <a:buFont typeface="Arial" charset="0"/>
              <a:buChar char="•"/>
            </a:pPr>
            <a:r>
              <a:rPr lang="en-US" dirty="0" smtClean="0"/>
              <a:t>Symptoms include: Intense </a:t>
            </a:r>
            <a:r>
              <a:rPr lang="en-US" dirty="0"/>
              <a:t>fear, terror, </a:t>
            </a:r>
            <a:r>
              <a:rPr lang="en-US" dirty="0" smtClean="0"/>
              <a:t>helplessness, PTSD symptoms</a:t>
            </a:r>
          </a:p>
          <a:p>
            <a:pPr marL="571500" indent="-571500" algn="l">
              <a:buFont typeface="Arial" charset="0"/>
              <a:buChar char="•"/>
            </a:pPr>
            <a:r>
              <a:rPr lang="en-US" dirty="0" smtClean="0"/>
              <a:t>Symptoms can last long after removing yourself from the situation that created the trauma. </a:t>
            </a: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 </a:t>
            </a:r>
            <a:endParaRPr kumimoji="0" lang="en-US" sz="38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8255229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rPr lang="en-US" dirty="0" smtClean="0"/>
              <a:t>Firefighter Mental Health</a:t>
            </a:r>
            <a:endParaRPr dirty="0"/>
          </a:p>
        </p:txBody>
      </p:sp>
      <p:sp>
        <p:nvSpPr>
          <p:cNvPr id="130" name="What kinds of incidents that you respond to may cause stress or trauma for you?…"/>
          <p:cNvSpPr txBox="1"/>
          <p:nvPr/>
        </p:nvSpPr>
        <p:spPr>
          <a:xfrm>
            <a:off x="437849" y="1627714"/>
            <a:ext cx="11616389" cy="77046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endParaRPr dirty="0"/>
          </a:p>
          <a:p>
            <a:pPr algn="l"/>
            <a:endParaRPr dirty="0"/>
          </a:p>
          <a:p>
            <a:pPr algn="l"/>
            <a:r>
              <a:rPr dirty="0"/>
              <a:t>What kinds of incidents that you respond to may cause </a:t>
            </a:r>
            <a:r>
              <a:rPr dirty="0" smtClean="0"/>
              <a:t>stres</a:t>
            </a:r>
            <a:r>
              <a:rPr lang="en-US" dirty="0" smtClean="0"/>
              <a:t>s, burnout,</a:t>
            </a:r>
            <a:r>
              <a:rPr dirty="0" smtClean="0"/>
              <a:t> trauma</a:t>
            </a:r>
            <a:r>
              <a:rPr lang="en-US" dirty="0" smtClean="0"/>
              <a:t> or secondary trauma </a:t>
            </a:r>
            <a:r>
              <a:rPr dirty="0" smtClean="0"/>
              <a:t> </a:t>
            </a:r>
            <a:r>
              <a:rPr dirty="0"/>
              <a:t>for you?</a:t>
            </a:r>
          </a:p>
          <a:p>
            <a:pPr algn="l"/>
            <a:endParaRPr dirty="0"/>
          </a:p>
          <a:p>
            <a:pPr algn="l"/>
            <a:r>
              <a:rPr dirty="0"/>
              <a:t>These could be things that you witness or directly </a:t>
            </a:r>
            <a:r>
              <a:rPr dirty="0" smtClean="0"/>
              <a:t>experience</a:t>
            </a:r>
            <a:endParaRPr dirty="0"/>
          </a:p>
          <a:p>
            <a:pPr algn="l"/>
            <a:endParaRPr dirty="0"/>
          </a:p>
          <a:p>
            <a:pPr algn="l"/>
            <a:endParaRPr dirty="0"/>
          </a:p>
          <a:p>
            <a:pPr algn="l"/>
            <a:endParaRPr dirty="0"/>
          </a:p>
          <a:p>
            <a:pPr algn="l"/>
            <a:endParaRPr dirty="0"/>
          </a:p>
          <a:p>
            <a:endParaRPr dirty="0"/>
          </a:p>
        </p:txBody>
      </p:sp>
      <p:pic>
        <p:nvPicPr>
          <p:cNvPr id="131"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Need to shift our thinking</a:t>
            </a:r>
            <a:endParaRPr lang="en-US" dirty="0"/>
          </a:p>
        </p:txBody>
      </p:sp>
      <p:sp>
        <p:nvSpPr>
          <p:cNvPr id="4" name="TextBox 3"/>
          <p:cNvSpPr txBox="1"/>
          <p:nvPr/>
        </p:nvSpPr>
        <p:spPr>
          <a:xfrm>
            <a:off x="1782304" y="1911491"/>
            <a:ext cx="9810427" cy="65351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800" b="0" i="0" u="none" strike="noStrike" cap="none" spc="0" normalizeH="0" baseline="0" dirty="0" smtClean="0">
                <a:ln>
                  <a:noFill/>
                </a:ln>
                <a:solidFill>
                  <a:srgbClr val="FFFFFF"/>
                </a:solidFill>
                <a:effectLst/>
                <a:uFillTx/>
                <a:latin typeface="+mn-lt"/>
                <a:ea typeface="+mn-ea"/>
                <a:cs typeface="+mn-cs"/>
                <a:sym typeface="Helvetica Light"/>
              </a:rPr>
              <a:t>Trauma</a:t>
            </a:r>
            <a:r>
              <a:rPr kumimoji="0" lang="en-US" sz="3800" b="0" i="0" u="none" strike="noStrike" cap="none" spc="0" normalizeH="0" dirty="0" smtClean="0">
                <a:ln>
                  <a:noFill/>
                </a:ln>
                <a:solidFill>
                  <a:srgbClr val="FFFFFF"/>
                </a:solidFill>
                <a:effectLst/>
                <a:uFillTx/>
                <a:latin typeface="+mn-lt"/>
                <a:ea typeface="+mn-ea"/>
                <a:cs typeface="+mn-cs"/>
                <a:sym typeface="Helvetica Light"/>
              </a:rPr>
              <a:t> Informed </a:t>
            </a:r>
            <a:r>
              <a:rPr kumimoji="0" lang="mr-IN" sz="3800" b="0" i="0" u="none" strike="noStrike" cap="none" spc="0" normalizeH="0" dirty="0" smtClean="0">
                <a:ln>
                  <a:noFill/>
                </a:ln>
                <a:solidFill>
                  <a:srgbClr val="FFFFFF"/>
                </a:solidFill>
                <a:effectLst/>
                <a:uFillTx/>
                <a:latin typeface="+mn-lt"/>
                <a:ea typeface="+mn-ea"/>
                <a:cs typeface="+mn-cs"/>
                <a:sym typeface="Helvetica Light"/>
              </a:rPr>
              <a:t>–</a:t>
            </a:r>
            <a:r>
              <a:rPr kumimoji="0" lang="en-US" sz="3800" b="0" i="0" u="none" strike="noStrike" cap="none" spc="0" normalizeH="0" dirty="0" smtClean="0">
                <a:ln>
                  <a:noFill/>
                </a:ln>
                <a:solidFill>
                  <a:srgbClr val="FFFFFF"/>
                </a:solidFill>
                <a:effectLst/>
                <a:uFillTx/>
                <a:latin typeface="+mn-lt"/>
                <a:ea typeface="+mn-ea"/>
                <a:cs typeface="+mn-cs"/>
                <a:sym typeface="Helvetica Light"/>
              </a:rPr>
              <a:t> Firefighters are highly likely to experience traum</a:t>
            </a:r>
            <a:r>
              <a:rPr lang="en-US" dirty="0" smtClean="0"/>
              <a:t>a in their career</a:t>
            </a:r>
          </a:p>
          <a:p>
            <a:pPr marL="571500" marR="0" indent="-571500" algn="l" defTabSz="584200" rtl="0" fontAlgn="auto" latinLnBrk="0" hangingPunct="0">
              <a:lnSpc>
                <a:spcPct val="100000"/>
              </a:lnSpc>
              <a:spcBef>
                <a:spcPts val="0"/>
              </a:spcBef>
              <a:spcAft>
                <a:spcPts val="0"/>
              </a:spcAft>
              <a:buClrTx/>
              <a:buSzTx/>
              <a:buFont typeface="Arial" charset="0"/>
              <a:buChar char="•"/>
              <a:tabLst/>
            </a:pPr>
            <a:endParaRPr lang="en-US" dirty="0" smtClean="0"/>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dirty="0" smtClean="0"/>
              <a:t>Stop asking “what’s wrong with you?”</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dirty="0" smtClean="0"/>
              <a:t>Start asking</a:t>
            </a:r>
            <a:r>
              <a:rPr lang="en-US" dirty="0"/>
              <a:t> </a:t>
            </a:r>
            <a:r>
              <a:rPr lang="en-US" dirty="0" smtClean="0"/>
              <a:t>“</a:t>
            </a:r>
            <a:r>
              <a:rPr lang="en-US" b="1" dirty="0" smtClean="0"/>
              <a:t>what’s happened to you?”</a:t>
            </a:r>
          </a:p>
          <a:p>
            <a:pPr marL="571500" marR="0" indent="-571500" algn="l" defTabSz="584200" rtl="0" fontAlgn="auto" latinLnBrk="0" hangingPunct="0">
              <a:lnSpc>
                <a:spcPct val="100000"/>
              </a:lnSpc>
              <a:spcBef>
                <a:spcPts val="0"/>
              </a:spcBef>
              <a:spcAft>
                <a:spcPts val="0"/>
              </a:spcAft>
              <a:buClrTx/>
              <a:buSzTx/>
              <a:buFont typeface="Arial" charset="0"/>
              <a:buChar char="•"/>
              <a:tabLst/>
            </a:pPr>
            <a:endParaRPr lang="en-US" b="1" dirty="0" smtClean="0"/>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dirty="0" smtClean="0"/>
              <a:t>Stop focusing on what’s wrong and negative behavior.</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dirty="0" smtClean="0"/>
              <a:t>Start focusing on </a:t>
            </a:r>
            <a:r>
              <a:rPr lang="en-US" b="1" dirty="0" smtClean="0"/>
              <a:t>how firefighters can support each other and how to support healing.</a:t>
            </a:r>
            <a:endParaRPr kumimoji="0" lang="en-US" sz="3800" b="1"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182174283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p:cNvSpPr txBox="1">
            <a:spLocks noGrp="1"/>
          </p:cNvSpPr>
          <p:nvPr>
            <p:ph type="title"/>
          </p:nvPr>
        </p:nvSpPr>
        <p:spPr>
          <a:prstGeom prst="rect">
            <a:avLst/>
          </a:prstGeom>
        </p:spPr>
        <p:txBody>
          <a:bodyPr/>
          <a:lstStyle/>
          <a:p>
            <a:endParaRPr/>
          </a:p>
        </p:txBody>
      </p:sp>
      <p:pic>
        <p:nvPicPr>
          <p:cNvPr id="134" name="image9.jpg" descr="image9.jpg"/>
          <p:cNvPicPr>
            <a:picLocks noChangeAspect="1"/>
          </p:cNvPicPr>
          <p:nvPr/>
        </p:nvPicPr>
        <p:blipFill>
          <a:blip r:embed="rId3">
            <a:extLst/>
          </a:blip>
          <a:stretch>
            <a:fillRect/>
          </a:stretch>
        </p:blipFill>
        <p:spPr>
          <a:xfrm>
            <a:off x="0" y="0"/>
            <a:ext cx="13004800" cy="9753600"/>
          </a:xfrm>
          <a:prstGeom prst="rect">
            <a:avLst/>
          </a:prstGeom>
          <a:ln w="12700"/>
        </p:spPr>
      </p:pic>
      <p:sp>
        <p:nvSpPr>
          <p:cNvPr id="135" name="You are a Sponge"/>
          <p:cNvSpPr txBox="1"/>
          <p:nvPr/>
        </p:nvSpPr>
        <p:spPr>
          <a:xfrm>
            <a:off x="3627629" y="1179410"/>
            <a:ext cx="5749542" cy="8542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300" b="1">
                <a:solidFill>
                  <a:srgbClr val="000000"/>
                </a:solidFill>
                <a:latin typeface="Arial"/>
                <a:ea typeface="Arial"/>
                <a:cs typeface="Arial"/>
                <a:sym typeface="Arial"/>
              </a:defRPr>
            </a:lvl1pPr>
          </a:lstStyle>
          <a:p>
            <a:r>
              <a:t>You are a Sponge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8174" y="3099661"/>
            <a:ext cx="11033595" cy="3945690"/>
          </a:xfrm>
        </p:spPr>
        <p:txBody>
          <a:bodyPr>
            <a:noAutofit/>
          </a:bodyPr>
          <a:lstStyle/>
          <a:p>
            <a:pPr marL="0" indent="0">
              <a:buNone/>
            </a:pPr>
            <a:r>
              <a:rPr lang="en-US" sz="3600" b="1" dirty="0">
                <a:latin typeface="Myriad Pro" charset="0"/>
                <a:ea typeface="Myriad Pro" charset="0"/>
                <a:cs typeface="Myriad Pro" charset="0"/>
              </a:rPr>
              <a:t>Mission:  </a:t>
            </a:r>
            <a:endParaRPr lang="en-US" sz="3600" dirty="0">
              <a:latin typeface="Myriad Pro" charset="0"/>
              <a:ea typeface="Myriad Pro" charset="0"/>
              <a:cs typeface="Myriad Pro" charset="0"/>
            </a:endParaRPr>
          </a:p>
          <a:p>
            <a:pPr marL="0" indent="0">
              <a:buNone/>
            </a:pPr>
            <a:r>
              <a:rPr lang="en-US" sz="3200" dirty="0">
                <a:latin typeface="Myriad Pro" charset="0"/>
                <a:ea typeface="Myriad Pro" charset="0"/>
                <a:cs typeface="Myriad Pro" charset="0"/>
              </a:rPr>
              <a:t>Africa Fire Mission is a 501(c)(3) committed to increasing the sustainable capacity of fire departments across Africa.  We accomplish this through training, empowerment, support and </a:t>
            </a:r>
            <a:r>
              <a:rPr lang="en-US" sz="3200" dirty="0" smtClean="0">
                <a:latin typeface="Myriad Pro" charset="0"/>
                <a:ea typeface="Myriad Pro" charset="0"/>
                <a:cs typeface="Myriad Pro" charset="0"/>
              </a:rPr>
              <a:t>encouragement</a:t>
            </a:r>
            <a:endParaRPr lang="en-US" sz="3200" dirty="0">
              <a:latin typeface="Myriad Pro" charset="0"/>
              <a:ea typeface="Myriad Pro" charset="0"/>
              <a:cs typeface="Myriad Pro" charset="0"/>
            </a:endParaRPr>
          </a:p>
          <a:p>
            <a:pPr marL="0" indent="0" algn="ctr">
              <a:spcBef>
                <a:spcPts val="1200"/>
              </a:spcBef>
              <a:buNone/>
            </a:pPr>
            <a:endParaRPr lang="en-US" sz="3600" b="1" dirty="0" smtClean="0">
              <a:latin typeface="Myriad Pro" charset="0"/>
              <a:ea typeface="Myriad Pro" charset="0"/>
              <a:cs typeface="Myriad Pro" charset="0"/>
            </a:endParaRPr>
          </a:p>
          <a:p>
            <a:pPr marL="0" indent="0" algn="ctr">
              <a:spcBef>
                <a:spcPts val="1200"/>
              </a:spcBef>
              <a:buNone/>
            </a:pPr>
            <a:r>
              <a:rPr lang="en-US" sz="3600" b="1" dirty="0" smtClean="0">
                <a:latin typeface="Myriad Pro" charset="0"/>
                <a:ea typeface="Myriad Pro" charset="0"/>
                <a:cs typeface="Myriad Pro" charset="0"/>
              </a:rPr>
              <a:t>Train</a:t>
            </a:r>
            <a:endParaRPr lang="en-US" sz="3600" dirty="0" smtClean="0">
              <a:latin typeface="Myriad Pro" charset="0"/>
              <a:ea typeface="Myriad Pro" charset="0"/>
              <a:cs typeface="Myriad Pro" charset="0"/>
            </a:endParaRPr>
          </a:p>
          <a:p>
            <a:pPr marL="0" indent="0" algn="ctr">
              <a:spcBef>
                <a:spcPts val="1200"/>
              </a:spcBef>
              <a:buNone/>
            </a:pPr>
            <a:r>
              <a:rPr lang="en-US" sz="3600" b="1" dirty="0" smtClean="0">
                <a:latin typeface="Myriad Pro" charset="0"/>
                <a:ea typeface="Myriad Pro" charset="0"/>
                <a:cs typeface="Myriad Pro" charset="0"/>
              </a:rPr>
              <a:t>Empower</a:t>
            </a:r>
            <a:endParaRPr lang="en-US" sz="3600" dirty="0" smtClean="0">
              <a:latin typeface="Myriad Pro" charset="0"/>
              <a:ea typeface="Myriad Pro" charset="0"/>
              <a:cs typeface="Myriad Pro" charset="0"/>
            </a:endParaRPr>
          </a:p>
          <a:p>
            <a:pPr marL="0" indent="0" algn="ctr">
              <a:spcBef>
                <a:spcPts val="1200"/>
              </a:spcBef>
              <a:buNone/>
            </a:pPr>
            <a:r>
              <a:rPr lang="en-US" sz="3600" b="1" dirty="0" smtClean="0">
                <a:latin typeface="Myriad Pro" charset="0"/>
                <a:ea typeface="Myriad Pro" charset="0"/>
                <a:cs typeface="Myriad Pro" charset="0"/>
              </a:rPr>
              <a:t>Support</a:t>
            </a:r>
            <a:endParaRPr lang="en-US" sz="3600" dirty="0" smtClean="0">
              <a:latin typeface="Myriad Pro" charset="0"/>
              <a:ea typeface="Myriad Pro" charset="0"/>
              <a:cs typeface="Myriad Pro" charset="0"/>
            </a:endParaRPr>
          </a:p>
          <a:p>
            <a:pPr marL="0" indent="0" algn="ctr">
              <a:spcBef>
                <a:spcPts val="1200"/>
              </a:spcBef>
              <a:buNone/>
            </a:pPr>
            <a:r>
              <a:rPr lang="en-US" sz="3600" b="1" dirty="0" smtClean="0">
                <a:latin typeface="Myriad Pro" charset="0"/>
                <a:ea typeface="Myriad Pro" charset="0"/>
                <a:cs typeface="Myriad Pro" charset="0"/>
              </a:rPr>
              <a:t>Encourage</a:t>
            </a:r>
          </a:p>
          <a:p>
            <a:pPr marL="0" indent="0">
              <a:spcBef>
                <a:spcPts val="1200"/>
              </a:spcBef>
              <a:buNone/>
            </a:pPr>
            <a:endParaRPr lang="en-US" sz="3600" b="1" dirty="0">
              <a:latin typeface="Myriad Pro" charset="0"/>
              <a:ea typeface="Myriad Pro" charset="0"/>
              <a:cs typeface="Myriad Pro" charset="0"/>
            </a:endParaRPr>
          </a:p>
          <a:p>
            <a:pPr marL="0" indent="0">
              <a:spcBef>
                <a:spcPts val="1200"/>
              </a:spcBef>
              <a:buNone/>
            </a:pPr>
            <a:r>
              <a:rPr lang="en-US" sz="3600" b="1" dirty="0" smtClean="0">
                <a:latin typeface="Myriad Pro" charset="0"/>
                <a:ea typeface="Myriad Pro" charset="0"/>
                <a:cs typeface="Myriad Pro" charset="0"/>
              </a:rPr>
              <a:t>Core </a:t>
            </a:r>
            <a:r>
              <a:rPr lang="en-US" sz="3600" b="1" dirty="0">
                <a:latin typeface="Myriad Pro" charset="0"/>
                <a:ea typeface="Myriad Pro" charset="0"/>
                <a:cs typeface="Myriad Pro" charset="0"/>
              </a:rPr>
              <a:t>Values:   </a:t>
            </a:r>
            <a:r>
              <a:rPr lang="en-US" sz="3600" i="1" dirty="0" smtClean="0">
                <a:latin typeface="Myriad Pro" charset="0"/>
                <a:ea typeface="Myriad Pro" charset="0"/>
                <a:cs typeface="Myriad Pro" charset="0"/>
              </a:rPr>
              <a:t>+ </a:t>
            </a:r>
            <a:r>
              <a:rPr lang="en-US" sz="3600" i="1" dirty="0">
                <a:latin typeface="Myriad Pro" charset="0"/>
                <a:ea typeface="Myriad Pro" charset="0"/>
                <a:cs typeface="Myriad Pro" charset="0"/>
              </a:rPr>
              <a:t>Partnership   + Community Ownership + Development  </a:t>
            </a:r>
            <a:r>
              <a:rPr lang="en-US" sz="3600" i="1" dirty="0" smtClean="0">
                <a:latin typeface="Myriad Pro" charset="0"/>
                <a:ea typeface="Myriad Pro" charset="0"/>
                <a:cs typeface="Myriad Pro" charset="0"/>
              </a:rPr>
              <a:t>+ </a:t>
            </a:r>
            <a:r>
              <a:rPr lang="en-US" sz="3600" i="1" dirty="0">
                <a:latin typeface="Myriad Pro" charset="0"/>
                <a:ea typeface="Myriad Pro" charset="0"/>
                <a:cs typeface="Myriad Pro" charset="0"/>
              </a:rPr>
              <a:t>Transformation + Sustainability + Advocacy + Innovation</a:t>
            </a:r>
            <a:endParaRPr lang="en-US" sz="3600" dirty="0">
              <a:latin typeface="Myriad Pro" charset="0"/>
              <a:ea typeface="Myriad Pro" charset="0"/>
              <a:cs typeface="Myriad Pro" charset="0"/>
            </a:endParaRPr>
          </a:p>
          <a:p>
            <a:pPr marL="0" indent="0">
              <a:buNone/>
            </a:pPr>
            <a:endParaRPr lang="en-US" sz="3600" dirty="0">
              <a:latin typeface="Myriad Pro" charset="0"/>
              <a:ea typeface="Myriad Pro" charset="0"/>
              <a:cs typeface="Myriad Pro"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64240" y="7266094"/>
            <a:ext cx="1254761" cy="6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828" y="3330364"/>
            <a:ext cx="5247641" cy="3935730"/>
          </a:xfrm>
          <a:prstGeom prst="rect">
            <a:avLst/>
          </a:prstGeom>
        </p:spPr>
      </p:pic>
    </p:spTree>
    <p:extLst>
      <p:ext uri="{BB962C8B-B14F-4D97-AF65-F5344CB8AC3E}">
        <p14:creationId xmlns:p14="http://schemas.microsoft.com/office/powerpoint/2010/main" val="1693282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rPr lang="en-US" dirty="0" smtClean="0"/>
              <a:t>Understanding Trauma</a:t>
            </a:r>
            <a:endParaRPr dirty="0"/>
          </a:p>
        </p:txBody>
      </p:sp>
      <p:sp>
        <p:nvSpPr>
          <p:cNvPr id="138" name="What symptoms might you experience or have you experienced as a result of these incidents?"/>
          <p:cNvSpPr txBox="1"/>
          <p:nvPr/>
        </p:nvSpPr>
        <p:spPr>
          <a:xfrm>
            <a:off x="425149" y="2289552"/>
            <a:ext cx="11616389" cy="4780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lang="en-US" dirty="0" smtClean="0"/>
              <a:t>What </a:t>
            </a:r>
            <a:r>
              <a:rPr lang="en-US" dirty="0"/>
              <a:t>symptoms or behavior might you experience as a result of these traumatic </a:t>
            </a:r>
            <a:r>
              <a:rPr lang="en-US" dirty="0" smtClean="0"/>
              <a:t>experiences</a:t>
            </a:r>
            <a:r>
              <a:rPr lang="en-US" dirty="0"/>
              <a:t>?</a:t>
            </a:r>
            <a:endParaRPr dirty="0"/>
          </a:p>
          <a:p>
            <a:pPr algn="l"/>
            <a:endParaRPr dirty="0"/>
          </a:p>
          <a:p>
            <a:pPr algn="l"/>
            <a:endParaRPr dirty="0"/>
          </a:p>
          <a:p>
            <a:pPr algn="l"/>
            <a:endParaRPr dirty="0"/>
          </a:p>
          <a:p>
            <a:pPr algn="l"/>
            <a:endParaRPr dirty="0"/>
          </a:p>
          <a:p>
            <a:pPr algn="l"/>
            <a:endParaRPr dirty="0"/>
          </a:p>
          <a:p>
            <a:endParaRPr dirty="0"/>
          </a:p>
        </p:txBody>
      </p:sp>
      <p:pic>
        <p:nvPicPr>
          <p:cNvPr id="139"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eeling Overwhelmed…"/>
          <p:cNvSpPr txBox="1">
            <a:spLocks noGrp="1"/>
          </p:cNvSpPr>
          <p:nvPr>
            <p:ph type="body" sz="half" idx="1"/>
          </p:nvPr>
        </p:nvSpPr>
        <p:spPr>
          <a:xfrm>
            <a:off x="952500" y="1979116"/>
            <a:ext cx="5695008" cy="7075984"/>
          </a:xfrm>
          <a:prstGeom prst="rect">
            <a:avLst/>
          </a:prstGeom>
        </p:spPr>
        <p:txBody>
          <a:bodyPr/>
          <a:lstStyle/>
          <a:p>
            <a:pPr marL="228600" indent="-228600">
              <a:spcBef>
                <a:spcPts val="0"/>
              </a:spcBef>
              <a:buSzPct val="100000"/>
              <a:buChar char="✤"/>
              <a:defRPr sz="2300"/>
            </a:pPr>
            <a:r>
              <a:rPr dirty="0"/>
              <a:t>Feeling Overwhelmed</a:t>
            </a:r>
          </a:p>
          <a:p>
            <a:pPr marL="228600" indent="-228600">
              <a:spcBef>
                <a:spcPts val="0"/>
              </a:spcBef>
              <a:buSzPct val="100000"/>
              <a:buChar char="✤"/>
              <a:defRPr sz="2300"/>
            </a:pPr>
            <a:r>
              <a:rPr dirty="0"/>
              <a:t> Can’t relax / Can’t rest</a:t>
            </a:r>
          </a:p>
          <a:p>
            <a:pPr marL="228600" indent="-228600">
              <a:spcBef>
                <a:spcPts val="0"/>
              </a:spcBef>
              <a:buSzPct val="100000"/>
              <a:buChar char="✤"/>
              <a:defRPr sz="2300"/>
            </a:pPr>
            <a:r>
              <a:rPr dirty="0"/>
              <a:t> Hyper-vigilance </a:t>
            </a:r>
          </a:p>
          <a:p>
            <a:pPr marL="228600" indent="-228600">
              <a:spcBef>
                <a:spcPts val="0"/>
              </a:spcBef>
              <a:buSzPct val="100000"/>
              <a:buChar char="✤"/>
              <a:defRPr sz="2300"/>
            </a:pPr>
            <a:r>
              <a:rPr dirty="0"/>
              <a:t> Short fuse/Anger</a:t>
            </a:r>
          </a:p>
          <a:p>
            <a:pPr marL="228600" indent="-228600">
              <a:spcBef>
                <a:spcPts val="0"/>
              </a:spcBef>
              <a:buSzPct val="100000"/>
              <a:buChar char="✤"/>
              <a:defRPr sz="2300"/>
            </a:pPr>
            <a:r>
              <a:rPr dirty="0"/>
              <a:t> Increased heart rate</a:t>
            </a:r>
          </a:p>
          <a:p>
            <a:pPr marL="228600" indent="-228600">
              <a:spcBef>
                <a:spcPts val="0"/>
              </a:spcBef>
              <a:buSzPct val="100000"/>
              <a:buChar char="✤"/>
              <a:defRPr sz="2300"/>
            </a:pPr>
            <a:r>
              <a:rPr dirty="0"/>
              <a:t> Anxiety/ Feeling Distressed</a:t>
            </a:r>
          </a:p>
          <a:p>
            <a:pPr marL="228600" indent="-228600">
              <a:spcBef>
                <a:spcPts val="0"/>
              </a:spcBef>
              <a:buSzPct val="100000"/>
              <a:buChar char="✤"/>
              <a:defRPr sz="2300"/>
            </a:pPr>
            <a:r>
              <a:rPr dirty="0"/>
              <a:t> Not wanting to return to work</a:t>
            </a:r>
          </a:p>
          <a:p>
            <a:pPr marL="228600" indent="-228600">
              <a:spcBef>
                <a:spcPts val="0"/>
              </a:spcBef>
              <a:buSzPct val="100000"/>
              <a:buChar char="✤"/>
              <a:defRPr sz="2300"/>
            </a:pPr>
            <a:r>
              <a:rPr dirty="0"/>
              <a:t> Lack of Empathy</a:t>
            </a:r>
          </a:p>
          <a:p>
            <a:pPr marL="228600" indent="-228600">
              <a:spcBef>
                <a:spcPts val="0"/>
              </a:spcBef>
              <a:buSzPct val="100000"/>
              <a:buChar char="✤"/>
              <a:defRPr sz="2300"/>
            </a:pPr>
            <a:r>
              <a:rPr dirty="0"/>
              <a:t> Insufficient Recovery Time</a:t>
            </a:r>
          </a:p>
          <a:p>
            <a:pPr marL="228600" indent="-228600">
              <a:spcBef>
                <a:spcPts val="0"/>
              </a:spcBef>
              <a:buSzPct val="100000"/>
              <a:buChar char="✤"/>
              <a:defRPr sz="2300"/>
            </a:pPr>
            <a:r>
              <a:rPr dirty="0"/>
              <a:t> Unresolved Personal Trauma</a:t>
            </a:r>
          </a:p>
          <a:p>
            <a:pPr marL="228600" indent="-228600">
              <a:spcBef>
                <a:spcPts val="0"/>
              </a:spcBef>
              <a:buSzPct val="100000"/>
              <a:buChar char="✤"/>
              <a:defRPr sz="2300"/>
            </a:pPr>
            <a:r>
              <a:rPr dirty="0"/>
              <a:t> Nightmares or disturbing dreams</a:t>
            </a:r>
          </a:p>
          <a:p>
            <a:pPr marL="228600" indent="-228600">
              <a:spcBef>
                <a:spcPts val="0"/>
              </a:spcBef>
              <a:buSzPct val="100000"/>
              <a:buChar char="✤"/>
              <a:defRPr sz="2300"/>
            </a:pPr>
            <a:r>
              <a:rPr dirty="0"/>
              <a:t> Can’t stop thinking about the incident</a:t>
            </a:r>
          </a:p>
          <a:p>
            <a:pPr marL="228600" indent="-228600">
              <a:spcBef>
                <a:spcPts val="0"/>
              </a:spcBef>
              <a:buSzPct val="100000"/>
              <a:buChar char="✤"/>
              <a:defRPr sz="2300"/>
            </a:pPr>
            <a:r>
              <a:rPr dirty="0"/>
              <a:t> Increased Drug &amp; Alcohol Use/Abuse</a:t>
            </a:r>
          </a:p>
          <a:p>
            <a:pPr marL="228600" indent="-228600">
              <a:spcBef>
                <a:spcPts val="0"/>
              </a:spcBef>
              <a:buSzPct val="100000"/>
              <a:buChar char="✤"/>
              <a:defRPr sz="2300"/>
            </a:pPr>
            <a:r>
              <a:rPr dirty="0"/>
              <a:t> Depression/ Suicidal </a:t>
            </a:r>
          </a:p>
          <a:p>
            <a:pPr marL="228600" indent="-228600">
              <a:spcBef>
                <a:spcPts val="0"/>
              </a:spcBef>
              <a:buSzPct val="100000"/>
              <a:buChar char="✤"/>
              <a:defRPr sz="2300"/>
            </a:pPr>
            <a:r>
              <a:rPr dirty="0"/>
              <a:t> Not able to complete daily activities</a:t>
            </a:r>
          </a:p>
          <a:p>
            <a:pPr marL="228600" indent="-228600">
              <a:spcBef>
                <a:spcPts val="0"/>
              </a:spcBef>
              <a:buSzPct val="100000"/>
              <a:buChar char="✤"/>
              <a:defRPr sz="2300"/>
            </a:pPr>
            <a:r>
              <a:rPr dirty="0"/>
              <a:t> Isolation</a:t>
            </a:r>
          </a:p>
          <a:p>
            <a:pPr marL="228600" indent="-228600">
              <a:spcBef>
                <a:spcPts val="0"/>
              </a:spcBef>
              <a:buSzPct val="100000"/>
              <a:buChar char="✤"/>
              <a:defRPr sz="2300"/>
            </a:pPr>
            <a:r>
              <a:rPr dirty="0"/>
              <a:t>Numb</a:t>
            </a:r>
          </a:p>
          <a:p>
            <a:pPr marL="228600" indent="-228600">
              <a:spcBef>
                <a:spcPts val="0"/>
              </a:spcBef>
              <a:buSzPct val="100000"/>
              <a:buChar char="✤"/>
              <a:defRPr sz="2300"/>
            </a:pPr>
            <a:r>
              <a:rPr dirty="0"/>
              <a:t>Poor Concentration</a:t>
            </a:r>
          </a:p>
        </p:txBody>
      </p:sp>
      <p:sp>
        <p:nvSpPr>
          <p:cNvPr id="142" name="Critical Incident Stress Management"/>
          <p:cNvSpPr txBox="1"/>
          <p:nvPr/>
        </p:nvSpPr>
        <p:spPr>
          <a:xfrm>
            <a:off x="760211" y="1003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rPr lang="en-US" dirty="0" smtClean="0"/>
              <a:t>Symptoms of Trauma</a:t>
            </a:r>
            <a:endParaRPr dirty="0"/>
          </a:p>
        </p:txBody>
      </p:sp>
      <p:sp>
        <p:nvSpPr>
          <p:cNvPr id="143" name="What might you experience or have you experienced as a result of these incidents?"/>
          <p:cNvSpPr txBox="1"/>
          <p:nvPr/>
        </p:nvSpPr>
        <p:spPr>
          <a:xfrm>
            <a:off x="7826095" y="3185478"/>
            <a:ext cx="4202218" cy="36112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r>
              <a:rPr dirty="0"/>
              <a:t>What might you experience or have you experienced as a result of </a:t>
            </a:r>
            <a:r>
              <a:rPr lang="en-US" dirty="0" smtClean="0"/>
              <a:t>traumatic </a:t>
            </a:r>
            <a:r>
              <a:rPr dirty="0" smtClean="0"/>
              <a:t>incidents</a:t>
            </a:r>
            <a:r>
              <a:rPr dirty="0"/>
              <a:t>?</a:t>
            </a:r>
          </a:p>
        </p:txBody>
      </p:sp>
      <p:pic>
        <p:nvPicPr>
          <p:cNvPr id="144"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Trauma Organized Person</a:t>
            </a:r>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150" y="2527300"/>
            <a:ext cx="9842500" cy="6413500"/>
          </a:xfrm>
          <a:prstGeom prst="rect">
            <a:avLst/>
          </a:prstGeom>
        </p:spPr>
      </p:pic>
    </p:spTree>
    <p:extLst>
      <p:ext uri="{BB962C8B-B14F-4D97-AF65-F5344CB8AC3E}">
        <p14:creationId xmlns:p14="http://schemas.microsoft.com/office/powerpoint/2010/main" val="130151501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Behavioral Indicators of Trauma</a:t>
            </a:r>
            <a:endParaRPr lang="en-US" dirty="0"/>
          </a:p>
        </p:txBody>
      </p:sp>
      <p:sp>
        <p:nvSpPr>
          <p:cNvPr id="3" name="Rectangle 2"/>
          <p:cNvSpPr/>
          <p:nvPr/>
        </p:nvSpPr>
        <p:spPr>
          <a:xfrm>
            <a:off x="428171" y="3052810"/>
            <a:ext cx="4748263" cy="4770537"/>
          </a:xfrm>
          <a:prstGeom prst="rect">
            <a:avLst/>
          </a:prstGeom>
        </p:spPr>
        <p:txBody>
          <a:bodyPr wrap="square">
            <a:spAutoFit/>
          </a:bodyPr>
          <a:lstStyle/>
          <a:p>
            <a:r>
              <a:rPr lang="en-US" dirty="0">
                <a:solidFill>
                  <a:schemeClr val="tx1"/>
                </a:solidFill>
              </a:rPr>
              <a:t>Splitting</a:t>
            </a:r>
          </a:p>
          <a:p>
            <a:r>
              <a:rPr lang="en-US" dirty="0">
                <a:solidFill>
                  <a:schemeClr val="tx1"/>
                </a:solidFill>
              </a:rPr>
              <a:t>Manipulation</a:t>
            </a:r>
          </a:p>
          <a:p>
            <a:r>
              <a:rPr lang="en-US" dirty="0">
                <a:solidFill>
                  <a:schemeClr val="tx1"/>
                </a:solidFill>
              </a:rPr>
              <a:t>Anger</a:t>
            </a:r>
          </a:p>
          <a:p>
            <a:r>
              <a:rPr lang="en-US" dirty="0">
                <a:solidFill>
                  <a:schemeClr val="tx1"/>
                </a:solidFill>
              </a:rPr>
              <a:t>Argumentative</a:t>
            </a:r>
          </a:p>
          <a:p>
            <a:r>
              <a:rPr lang="en-US" b="1" dirty="0">
                <a:solidFill>
                  <a:schemeClr val="tx1"/>
                </a:solidFill>
              </a:rPr>
              <a:t>Hypervigilant</a:t>
            </a:r>
          </a:p>
          <a:p>
            <a:r>
              <a:rPr lang="en-US" b="1" dirty="0">
                <a:solidFill>
                  <a:schemeClr val="tx1"/>
                </a:solidFill>
              </a:rPr>
              <a:t>Control</a:t>
            </a:r>
          </a:p>
          <a:p>
            <a:r>
              <a:rPr lang="en-US" b="1" dirty="0" smtClean="0">
                <a:solidFill>
                  <a:schemeClr val="tx1"/>
                </a:solidFill>
              </a:rPr>
              <a:t>Avoidance</a:t>
            </a:r>
          </a:p>
          <a:p>
            <a:pPr algn="l"/>
            <a:endParaRPr lang="en-US" dirty="0">
              <a:solidFill>
                <a:schemeClr val="tx1"/>
              </a:solidFill>
            </a:endParaRPr>
          </a:p>
        </p:txBody>
      </p:sp>
      <p:sp>
        <p:nvSpPr>
          <p:cNvPr id="4" name="Rectangle 3"/>
          <p:cNvSpPr/>
          <p:nvPr/>
        </p:nvSpPr>
        <p:spPr>
          <a:xfrm>
            <a:off x="5532895" y="3052811"/>
            <a:ext cx="6168324" cy="4185761"/>
          </a:xfrm>
          <a:prstGeom prst="rect">
            <a:avLst/>
          </a:prstGeom>
        </p:spPr>
        <p:txBody>
          <a:bodyPr wrap="square">
            <a:spAutoFit/>
          </a:bodyPr>
          <a:lstStyle/>
          <a:p>
            <a:r>
              <a:rPr lang="en-US" b="1" dirty="0" smtClean="0">
                <a:solidFill>
                  <a:schemeClr val="tx1"/>
                </a:solidFill>
              </a:rPr>
              <a:t>Trust</a:t>
            </a:r>
            <a:endParaRPr lang="en-US" b="1" dirty="0">
              <a:solidFill>
                <a:schemeClr val="tx1"/>
              </a:solidFill>
            </a:endParaRPr>
          </a:p>
          <a:p>
            <a:r>
              <a:rPr lang="en-US" b="1" dirty="0">
                <a:solidFill>
                  <a:schemeClr val="tx1"/>
                </a:solidFill>
              </a:rPr>
              <a:t>Intimacy</a:t>
            </a:r>
          </a:p>
          <a:p>
            <a:r>
              <a:rPr lang="en-US" dirty="0">
                <a:solidFill>
                  <a:schemeClr val="tx1"/>
                </a:solidFill>
              </a:rPr>
              <a:t>Passive Aggressive</a:t>
            </a:r>
          </a:p>
          <a:p>
            <a:r>
              <a:rPr lang="en-US" dirty="0">
                <a:solidFill>
                  <a:schemeClr val="tx1"/>
                </a:solidFill>
              </a:rPr>
              <a:t>Dependent </a:t>
            </a:r>
          </a:p>
          <a:p>
            <a:r>
              <a:rPr lang="en-US" dirty="0">
                <a:solidFill>
                  <a:schemeClr val="tx1"/>
                </a:solidFill>
              </a:rPr>
              <a:t>Acting out</a:t>
            </a:r>
          </a:p>
          <a:p>
            <a:r>
              <a:rPr lang="en-US" dirty="0">
                <a:solidFill>
                  <a:schemeClr val="tx1"/>
                </a:solidFill>
              </a:rPr>
              <a:t>Testing Boundaries</a:t>
            </a:r>
          </a:p>
          <a:p>
            <a:pPr algn="l"/>
            <a:endParaRPr lang="en-US" dirty="0">
              <a:solidFill>
                <a:schemeClr val="tx1"/>
              </a:solidFill>
            </a:endParaRPr>
          </a:p>
        </p:txBody>
      </p:sp>
    </p:spTree>
    <p:extLst>
      <p:ext uri="{BB962C8B-B14F-4D97-AF65-F5344CB8AC3E}">
        <p14:creationId xmlns:p14="http://schemas.microsoft.com/office/powerpoint/2010/main" val="28979884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23758" y="1712800"/>
            <a:ext cx="6557284" cy="7234312"/>
          </a:xfrm>
          <a:prstGeom prst="rect">
            <a:avLst/>
          </a:prstGeom>
          <a:solidFill>
            <a:schemeClr val="tx1"/>
          </a:solidFill>
        </p:spPr>
      </p:pic>
    </p:spTree>
    <p:extLst>
      <p:ext uri="{BB962C8B-B14F-4D97-AF65-F5344CB8AC3E}">
        <p14:creationId xmlns:p14="http://schemas.microsoft.com/office/powerpoint/2010/main" val="54903118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63478" y="1834395"/>
            <a:ext cx="7935886" cy="5956294"/>
          </a:xfrm>
          <a:prstGeom prst="rect">
            <a:avLst/>
          </a:prstGeom>
        </p:spPr>
      </p:pic>
    </p:spTree>
    <p:extLst>
      <p:ext uri="{BB962C8B-B14F-4D97-AF65-F5344CB8AC3E}">
        <p14:creationId xmlns:p14="http://schemas.microsoft.com/office/powerpoint/2010/main" val="5236927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6482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8006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9530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054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578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4102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626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150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20574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67400" y="1905000"/>
            <a:ext cx="0" cy="353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19800" y="22098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28346" y="23622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28346" y="25146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28346" y="26670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28346" y="28194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19800" y="29718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28346" y="31242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28346" y="32766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28346" y="34290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028346" y="3581400"/>
            <a:ext cx="28817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28346" y="3733800"/>
            <a:ext cx="2881783"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572739">
            <a:off x="2981530" y="2546056"/>
            <a:ext cx="4608107" cy="51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00858">
            <a:off x="3433945" y="2379565"/>
            <a:ext cx="4608107" cy="51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401014">
            <a:off x="4320308" y="1668696"/>
            <a:ext cx="4608107" cy="51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789819">
            <a:off x="2591657" y="3006072"/>
            <a:ext cx="4608107" cy="51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16321">
            <a:off x="3332594" y="2982846"/>
            <a:ext cx="4608107" cy="51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16228">
            <a:off x="3250884" y="3226969"/>
            <a:ext cx="4608107" cy="517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Oval 29"/>
          <p:cNvSpPr/>
          <p:nvPr/>
        </p:nvSpPr>
        <p:spPr>
          <a:xfrm>
            <a:off x="2895107" y="3461504"/>
            <a:ext cx="6012409" cy="2674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Title 1"/>
          <p:cNvSpPr txBox="1">
            <a:spLocks/>
          </p:cNvSpPr>
          <p:nvPr/>
        </p:nvSpPr>
        <p:spPr>
          <a:xfrm>
            <a:off x="952500" y="406400"/>
            <a:ext cx="11099800" cy="2120900"/>
          </a:xfrm>
          <a:prstGeom prst="rect">
            <a:avLst/>
          </a:prstGeom>
        </p:spPr>
        <p:txBody>
          <a:bodyPr>
            <a:normAutofit fontScale="9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9pPr>
          </a:lstStyle>
          <a:p>
            <a:pPr hangingPunct="1"/>
            <a:r>
              <a:rPr lang="en-US" smtClean="0"/>
              <a:t>What can we do about it?</a:t>
            </a:r>
            <a:endParaRPr lang="en-US" dirty="0"/>
          </a:p>
        </p:txBody>
      </p:sp>
      <p:sp>
        <p:nvSpPr>
          <p:cNvPr id="83" name="TextBox 82"/>
          <p:cNvSpPr txBox="1"/>
          <p:nvPr/>
        </p:nvSpPr>
        <p:spPr>
          <a:xfrm>
            <a:off x="7290357" y="7133617"/>
            <a:ext cx="5005866"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800" b="0" i="0" u="none" strike="noStrike" cap="none" spc="0" normalizeH="0" baseline="0" smtClean="0">
                <a:ln>
                  <a:noFill/>
                </a:ln>
                <a:solidFill>
                  <a:srgbClr val="FFFFFF"/>
                </a:solidFill>
                <a:effectLst/>
                <a:uFillTx/>
                <a:latin typeface="+mn-lt"/>
                <a:ea typeface="+mn-ea"/>
                <a:cs typeface="+mn-cs"/>
                <a:sym typeface="Helvetica Light"/>
              </a:rPr>
              <a:t>Collaborative Grid Approach</a:t>
            </a:r>
            <a:endParaRPr kumimoji="0" lang="en-US" sz="38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904507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do about it?</a:t>
            </a:r>
            <a:endParaRPr lang="en-US" dirty="0"/>
          </a:p>
        </p:txBody>
      </p:sp>
      <p:sp>
        <p:nvSpPr>
          <p:cNvPr id="4" name="Rectangle 3"/>
          <p:cNvSpPr/>
          <p:nvPr/>
        </p:nvSpPr>
        <p:spPr>
          <a:xfrm>
            <a:off x="428171" y="2184905"/>
            <a:ext cx="12148457" cy="7694414"/>
          </a:xfrm>
          <a:prstGeom prst="rect">
            <a:avLst/>
          </a:prstGeom>
        </p:spPr>
        <p:txBody>
          <a:bodyPr wrap="square">
            <a:spAutoFit/>
          </a:bodyPr>
          <a:lstStyle/>
          <a:p>
            <a:pPr algn="l"/>
            <a:r>
              <a:rPr lang="en-US" dirty="0" smtClean="0"/>
              <a:t>Individually:</a:t>
            </a:r>
          </a:p>
          <a:p>
            <a:pPr marL="742950" indent="-742950" algn="l">
              <a:buAutoNum type="arabicParenR"/>
            </a:pPr>
            <a:r>
              <a:rPr lang="en-US" dirty="0" smtClean="0"/>
              <a:t>Take care of ourselves on and off the job. </a:t>
            </a:r>
          </a:p>
          <a:p>
            <a:pPr marL="742950" indent="-742950" algn="l">
              <a:buAutoNum type="arabicParenR"/>
            </a:pPr>
            <a:r>
              <a:rPr lang="en-US" dirty="0" smtClean="0"/>
              <a:t>Acknowledge what we are experiencing</a:t>
            </a:r>
          </a:p>
          <a:p>
            <a:pPr marL="742950" indent="-742950" algn="l">
              <a:buAutoNum type="arabicParenR"/>
            </a:pPr>
            <a:r>
              <a:rPr lang="en-US" dirty="0" smtClean="0"/>
              <a:t>Tell someone we trust about what we are experiencing and get support</a:t>
            </a:r>
            <a:endParaRPr lang="en-US" dirty="0"/>
          </a:p>
          <a:p>
            <a:pPr algn="l"/>
            <a:r>
              <a:rPr lang="en-US" dirty="0" smtClean="0"/>
              <a:t>At the fire station:</a:t>
            </a:r>
            <a:endParaRPr lang="en-US" dirty="0"/>
          </a:p>
          <a:p>
            <a:pPr marL="742950" indent="-742950" algn="l">
              <a:buAutoNum type="arabicParenR"/>
            </a:pPr>
            <a:r>
              <a:rPr lang="en-US" dirty="0" smtClean="0"/>
              <a:t>Notice if someone doesn't</a:t>
            </a:r>
            <a:r>
              <a:rPr lang="mr-IN" dirty="0" smtClean="0"/>
              <a:t>’</a:t>
            </a:r>
            <a:r>
              <a:rPr lang="en-US" dirty="0" smtClean="0"/>
              <a:t> seem to be themselves.</a:t>
            </a:r>
          </a:p>
          <a:p>
            <a:pPr marL="742950" indent="-742950" algn="l">
              <a:buAutoNum type="arabicParenR"/>
            </a:pPr>
            <a:r>
              <a:rPr lang="en-US" dirty="0" smtClean="0"/>
              <a:t>Let them know that you noticed and ask them how they are doing and if there is anything you can do for them or that they need to talk about</a:t>
            </a:r>
          </a:p>
          <a:p>
            <a:pPr marL="742950" indent="-742950" algn="l">
              <a:buAutoNum type="arabicParenR"/>
            </a:pPr>
            <a:r>
              <a:rPr lang="en-US" dirty="0" smtClean="0"/>
              <a:t>Support each other </a:t>
            </a:r>
            <a:r>
              <a:rPr lang="mr-IN" dirty="0" smtClean="0"/>
              <a:t>–</a:t>
            </a:r>
            <a:r>
              <a:rPr lang="en-US" dirty="0" smtClean="0"/>
              <a:t> even if someone doesn’t seem to want support find ways to support them.  </a:t>
            </a:r>
          </a:p>
          <a:p>
            <a:pPr marL="742950" indent="-742950" algn="l">
              <a:buAutoNum type="arabicParenR"/>
            </a:pPr>
            <a:endParaRPr lang="en-US" dirty="0" smtClean="0"/>
          </a:p>
        </p:txBody>
      </p:sp>
    </p:spTree>
    <p:extLst>
      <p:ext uri="{BB962C8B-B14F-4D97-AF65-F5344CB8AC3E}">
        <p14:creationId xmlns:p14="http://schemas.microsoft.com/office/powerpoint/2010/main" val="12192952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can we do about it?</a:t>
            </a:r>
            <a:endParaRPr lang="en-US" dirty="0"/>
          </a:p>
        </p:txBody>
      </p:sp>
      <p:sp>
        <p:nvSpPr>
          <p:cNvPr id="4" name="Rectangle 3"/>
          <p:cNvSpPr/>
          <p:nvPr/>
        </p:nvSpPr>
        <p:spPr>
          <a:xfrm>
            <a:off x="428171" y="2184905"/>
            <a:ext cx="12148457" cy="8279190"/>
          </a:xfrm>
          <a:prstGeom prst="rect">
            <a:avLst/>
          </a:prstGeom>
        </p:spPr>
        <p:txBody>
          <a:bodyPr wrap="square">
            <a:spAutoFit/>
          </a:bodyPr>
          <a:lstStyle/>
          <a:p>
            <a:pPr algn="l"/>
            <a:r>
              <a:rPr lang="en-US" dirty="0" smtClean="0"/>
              <a:t>As a fire department: </a:t>
            </a:r>
          </a:p>
          <a:p>
            <a:pPr marL="742950" indent="-742950" algn="l">
              <a:buAutoNum type="arabicParenR"/>
            </a:pPr>
            <a:r>
              <a:rPr lang="en-US" dirty="0" smtClean="0"/>
              <a:t>Acknowledge that members of the fire department may experience stress, burnout, trauma and secondary trauma</a:t>
            </a:r>
          </a:p>
          <a:p>
            <a:pPr marL="742950" indent="-742950" algn="l">
              <a:buAutoNum type="arabicParenR"/>
            </a:pPr>
            <a:r>
              <a:rPr lang="en-US" dirty="0" smtClean="0"/>
              <a:t>Provide a supportive environment where staff can share what’s happening and get the support that they need</a:t>
            </a:r>
          </a:p>
          <a:p>
            <a:pPr marL="742950" indent="-742950" algn="l">
              <a:buAutoNum type="arabicParenR"/>
            </a:pPr>
            <a:r>
              <a:rPr lang="en-US" dirty="0" smtClean="0"/>
              <a:t>Provide formal and informal opportunities to talk about shared experiences on the job. </a:t>
            </a:r>
          </a:p>
          <a:p>
            <a:pPr marL="742950" indent="-742950" algn="l">
              <a:buAutoNum type="arabicParenR"/>
            </a:pPr>
            <a:r>
              <a:rPr lang="en-US" dirty="0" smtClean="0"/>
              <a:t>Identify ways to meet the needs of members</a:t>
            </a:r>
          </a:p>
          <a:p>
            <a:pPr marL="742950" indent="-742950" algn="l">
              <a:buAutoNum type="arabicParenR"/>
            </a:pPr>
            <a:r>
              <a:rPr lang="en-US" dirty="0" smtClean="0"/>
              <a:t>Consider developing a chaplain program</a:t>
            </a:r>
          </a:p>
          <a:p>
            <a:pPr marL="742950" indent="-742950" algn="l">
              <a:buAutoNum type="arabicParenR"/>
            </a:pPr>
            <a:r>
              <a:rPr lang="en-US" dirty="0" smtClean="0"/>
              <a:t>Identify professional counselors/ social workers that can assist in more difficult situations.  </a:t>
            </a:r>
          </a:p>
          <a:p>
            <a:pPr marL="742950" indent="-742950" algn="l">
              <a:buAutoNum type="arabicParenR"/>
            </a:pPr>
            <a:endParaRPr lang="en-US" dirty="0" smtClean="0"/>
          </a:p>
        </p:txBody>
      </p:sp>
    </p:spTree>
    <p:extLst>
      <p:ext uri="{BB962C8B-B14F-4D97-AF65-F5344CB8AC3E}">
        <p14:creationId xmlns:p14="http://schemas.microsoft.com/office/powerpoint/2010/main" val="32785654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Firefighter Mental Health- A systematic approach</a:t>
            </a:r>
          </a:p>
        </p:txBody>
      </p:sp>
      <p:sp>
        <p:nvSpPr>
          <p:cNvPr id="3" name="Content Placeholder 2"/>
          <p:cNvSpPr>
            <a:spLocks noGrp="1"/>
          </p:cNvSpPr>
          <p:nvPr>
            <p:ph sz="quarter" idx="13"/>
          </p:nvPr>
        </p:nvSpPr>
        <p:spPr/>
        <p:txBody>
          <a:bodyPr>
            <a:normAutofit fontScale="62500" lnSpcReduction="20000"/>
          </a:bodyPr>
          <a:lstStyle/>
          <a:p>
            <a:r>
              <a:rPr lang="en-US" dirty="0" smtClean="0"/>
              <a:t>Prevention</a:t>
            </a:r>
          </a:p>
          <a:p>
            <a:r>
              <a:rPr lang="en-US" dirty="0" smtClean="0"/>
              <a:t>Psychological First Aid</a:t>
            </a:r>
          </a:p>
          <a:p>
            <a:r>
              <a:rPr lang="en-US" dirty="0" smtClean="0"/>
              <a:t>Peer Support (formal and informal)</a:t>
            </a:r>
          </a:p>
          <a:p>
            <a:r>
              <a:rPr lang="en-US" dirty="0" smtClean="0"/>
              <a:t>Crisis Incident Stress Management</a:t>
            </a:r>
          </a:p>
          <a:p>
            <a:r>
              <a:rPr lang="en-US" dirty="0" smtClean="0"/>
              <a:t>Professional Mental Health Supports</a:t>
            </a:r>
          </a:p>
          <a:p>
            <a:r>
              <a:rPr lang="en-US" dirty="0" smtClean="0"/>
              <a:t>Fire Department policies and procedures for member mental health care</a:t>
            </a:r>
          </a:p>
        </p:txBody>
      </p:sp>
    </p:spTree>
    <p:extLst>
      <p:ext uri="{BB962C8B-B14F-4D97-AF65-F5344CB8AC3E}">
        <p14:creationId xmlns:p14="http://schemas.microsoft.com/office/powerpoint/2010/main" val="88936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top/Screen%20Shot%202018-01-04%20at%205.47.56%20PM.png"/>
          <p:cNvPicPr/>
          <p:nvPr/>
        </p:nvPicPr>
        <p:blipFill>
          <a:blip r:embed="rId2">
            <a:extLst>
              <a:ext uri="{28A0092B-C50C-407E-A947-70E740481C1C}">
                <a14:useLocalDpi xmlns:a14="http://schemas.microsoft.com/office/drawing/2010/main" val="0"/>
              </a:ext>
            </a:extLst>
          </a:blip>
          <a:srcRect/>
          <a:stretch>
            <a:fillRect/>
          </a:stretch>
        </p:blipFill>
        <p:spPr bwMode="auto">
          <a:xfrm>
            <a:off x="1075608" y="1478283"/>
            <a:ext cx="10935578" cy="6797811"/>
          </a:xfrm>
          <a:prstGeom prst="rect">
            <a:avLst/>
          </a:prstGeom>
          <a:noFill/>
          <a:ln>
            <a:noFill/>
          </a:ln>
        </p:spPr>
      </p:pic>
    </p:spTree>
    <p:extLst>
      <p:ext uri="{BB962C8B-B14F-4D97-AF65-F5344CB8AC3E}">
        <p14:creationId xmlns:p14="http://schemas.microsoft.com/office/powerpoint/2010/main" val="55325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What needs do we need to meet?"/>
          <p:cNvSpPr txBox="1">
            <a:spLocks noGrp="1"/>
          </p:cNvSpPr>
          <p:nvPr>
            <p:ph type="title"/>
          </p:nvPr>
        </p:nvSpPr>
        <p:spPr>
          <a:xfrm>
            <a:off x="263471" y="1797802"/>
            <a:ext cx="11788829" cy="729497"/>
          </a:xfrm>
          <a:prstGeom prst="rect">
            <a:avLst/>
          </a:prstGeom>
        </p:spPr>
        <p:txBody>
          <a:bodyPr>
            <a:noAutofit/>
          </a:bodyPr>
          <a:lstStyle>
            <a:lvl1pPr defTabSz="484886">
              <a:defRPr sz="6640"/>
            </a:lvl1pPr>
          </a:lstStyle>
          <a:p>
            <a:r>
              <a:rPr lang="en-US" sz="4400" dirty="0" smtClean="0">
                <a:latin typeface="Myriad Pro" charset="0"/>
                <a:ea typeface="Myriad Pro" charset="0"/>
                <a:cs typeface="Myriad Pro" charset="0"/>
              </a:rPr>
              <a:t>Are you getting all of your needs met? </a:t>
            </a:r>
            <a:endParaRPr sz="4400" dirty="0">
              <a:latin typeface="Myriad Pro" charset="0"/>
              <a:ea typeface="Myriad Pro" charset="0"/>
              <a:cs typeface="Myriad Pro" charset="0"/>
            </a:endParaRPr>
          </a:p>
        </p:txBody>
      </p:sp>
      <p:pic>
        <p:nvPicPr>
          <p:cNvPr id="153" name="image28.jpg" descr="image28.jpg"/>
          <p:cNvPicPr>
            <a:picLocks noChangeAspect="1"/>
          </p:cNvPicPr>
          <p:nvPr/>
        </p:nvPicPr>
        <p:blipFill>
          <a:blip r:embed="rId3">
            <a:extLst/>
          </a:blip>
          <a:stretch>
            <a:fillRect/>
          </a:stretch>
        </p:blipFill>
        <p:spPr>
          <a:xfrm>
            <a:off x="7639224" y="3185069"/>
            <a:ext cx="4050867" cy="6071556"/>
          </a:xfrm>
          <a:prstGeom prst="rect">
            <a:avLst/>
          </a:prstGeom>
          <a:ln w="12700"/>
        </p:spPr>
      </p:pic>
      <p:sp>
        <p:nvSpPr>
          <p:cNvPr id="154" name="SPICES of life!…"/>
          <p:cNvSpPr txBox="1"/>
          <p:nvPr/>
        </p:nvSpPr>
        <p:spPr>
          <a:xfrm>
            <a:off x="1000916" y="2355850"/>
            <a:ext cx="5879957" cy="6426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a:latin typeface="Helvetica"/>
                <a:ea typeface="Helvetica"/>
                <a:cs typeface="Helvetica"/>
                <a:sym typeface="Helvetica"/>
              </a:defRPr>
            </a:pPr>
            <a:endParaRPr dirty="0"/>
          </a:p>
          <a:p>
            <a:pPr>
              <a:defRPr b="1">
                <a:latin typeface="Helvetica"/>
                <a:ea typeface="Helvetica"/>
                <a:cs typeface="Helvetica"/>
                <a:sym typeface="Helvetica"/>
              </a:defRPr>
            </a:pPr>
            <a:r>
              <a:rPr dirty="0"/>
              <a:t>SPICES of life!</a:t>
            </a:r>
          </a:p>
          <a:p>
            <a:pPr>
              <a:defRPr sz="4800"/>
            </a:pPr>
            <a:endParaRPr dirty="0"/>
          </a:p>
          <a:p>
            <a:pPr>
              <a:defRPr sz="4800"/>
            </a:pPr>
            <a:r>
              <a:rPr dirty="0"/>
              <a:t>Social </a:t>
            </a:r>
          </a:p>
          <a:p>
            <a:pPr>
              <a:defRPr sz="4800"/>
            </a:pPr>
            <a:r>
              <a:rPr dirty="0"/>
              <a:t>Physical</a:t>
            </a:r>
          </a:p>
          <a:p>
            <a:pPr>
              <a:defRPr sz="4800"/>
            </a:pPr>
            <a:r>
              <a:rPr dirty="0"/>
              <a:t>Intellectual</a:t>
            </a:r>
          </a:p>
          <a:p>
            <a:pPr>
              <a:defRPr sz="4800"/>
            </a:pPr>
            <a:r>
              <a:rPr dirty="0"/>
              <a:t>Creative</a:t>
            </a:r>
          </a:p>
          <a:p>
            <a:pPr>
              <a:defRPr sz="4800"/>
            </a:pPr>
            <a:r>
              <a:rPr dirty="0"/>
              <a:t>Emotional</a:t>
            </a:r>
          </a:p>
          <a:p>
            <a:pPr>
              <a:defRPr sz="4800"/>
            </a:pPr>
            <a:r>
              <a:rPr dirty="0"/>
              <a:t>Spiritual</a:t>
            </a:r>
          </a:p>
        </p:txBody>
      </p:sp>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Prevention </a:t>
            </a:r>
            <a:r>
              <a:rPr lang="en-US" dirty="0"/>
              <a:t>of a traumatic response</a:t>
            </a:r>
            <a:r>
              <a:rPr lang="en-US" dirty="0" smtClean="0"/>
              <a:t>:</a:t>
            </a:r>
            <a:endParaRPr lang="en-US"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Prevention </a:t>
            </a:r>
            <a:r>
              <a:rPr lang="en-US" dirty="0"/>
              <a:t>of a traumatic response</a:t>
            </a:r>
            <a:r>
              <a:rPr lang="en-US" dirty="0" smtClean="0"/>
              <a:t>:</a:t>
            </a:r>
            <a:endParaRPr lang="en-US" dirty="0"/>
          </a:p>
        </p:txBody>
      </p:sp>
      <p:sp>
        <p:nvSpPr>
          <p:cNvPr id="147" name="Prevention of a traumatic response…"/>
          <p:cNvSpPr txBox="1"/>
          <p:nvPr/>
        </p:nvSpPr>
        <p:spPr>
          <a:xfrm>
            <a:off x="1043009" y="1671802"/>
            <a:ext cx="10690182" cy="71198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r>
              <a:rPr lang="en-US" dirty="0" smtClean="0"/>
              <a:t>Take </a:t>
            </a:r>
            <a:r>
              <a:rPr lang="en-US" dirty="0"/>
              <a:t>care of ourselves on and off the </a:t>
            </a:r>
            <a:r>
              <a:rPr lang="en-US" dirty="0" smtClean="0"/>
              <a:t>job:</a:t>
            </a:r>
            <a:endParaRPr dirty="0"/>
          </a:p>
          <a:p>
            <a:pPr marL="457200" lvl="1" indent="-228600" algn="l">
              <a:buClr>
                <a:srgbClr val="FFFFFF"/>
              </a:buClr>
              <a:buSzPct val="100000"/>
              <a:buChar char="✤"/>
            </a:pPr>
            <a:r>
              <a:rPr dirty="0" smtClean="0"/>
              <a:t>Self-Awareness</a:t>
            </a:r>
            <a:endParaRPr dirty="0"/>
          </a:p>
          <a:p>
            <a:pPr marL="457200" lvl="1" indent="-228600" algn="l">
              <a:buClr>
                <a:srgbClr val="FFFFFF"/>
              </a:buClr>
              <a:buSzPct val="100000"/>
              <a:buChar char="✤"/>
            </a:pPr>
            <a:r>
              <a:rPr dirty="0"/>
              <a:t> Faith</a:t>
            </a:r>
          </a:p>
          <a:p>
            <a:pPr marL="457200" lvl="1" indent="-228600" algn="l">
              <a:buClr>
                <a:srgbClr val="FFFFFF"/>
              </a:buClr>
              <a:buSzPct val="100000"/>
              <a:buChar char="✤"/>
            </a:pPr>
            <a:r>
              <a:rPr dirty="0"/>
              <a:t> Hope</a:t>
            </a:r>
          </a:p>
          <a:p>
            <a:pPr marL="457200" lvl="1" indent="-228600" algn="l">
              <a:buClr>
                <a:srgbClr val="FFFFFF"/>
              </a:buClr>
              <a:buSzPct val="100000"/>
              <a:buChar char="✤"/>
            </a:pPr>
            <a:r>
              <a:rPr dirty="0"/>
              <a:t> Adaptability</a:t>
            </a:r>
          </a:p>
          <a:p>
            <a:pPr marL="457200" lvl="1" indent="-228600" algn="l">
              <a:buClr>
                <a:srgbClr val="FFFFFF"/>
              </a:buClr>
              <a:buSzPct val="100000"/>
              <a:buChar char="✤"/>
            </a:pPr>
            <a:r>
              <a:rPr dirty="0"/>
              <a:t> Empathy</a:t>
            </a:r>
          </a:p>
          <a:p>
            <a:pPr marL="457200" lvl="1" indent="-228600" algn="l">
              <a:buClr>
                <a:srgbClr val="FFFFFF"/>
              </a:buClr>
              <a:buSzPct val="100000"/>
              <a:buChar char="✤"/>
            </a:pPr>
            <a:r>
              <a:rPr dirty="0"/>
              <a:t> Acceptance</a:t>
            </a:r>
          </a:p>
          <a:p>
            <a:pPr marL="457200" lvl="1" indent="-228600" algn="l">
              <a:buClr>
                <a:srgbClr val="FFFFFF"/>
              </a:buClr>
              <a:buSzPct val="100000"/>
              <a:buChar char="✤"/>
            </a:pPr>
            <a:r>
              <a:rPr dirty="0"/>
              <a:t> Flexibility</a:t>
            </a:r>
          </a:p>
          <a:p>
            <a:pPr marL="457200" lvl="1" indent="-228600" algn="l">
              <a:buClr>
                <a:srgbClr val="FFFFFF"/>
              </a:buClr>
              <a:buSzPct val="100000"/>
              <a:buChar char="✤"/>
            </a:pPr>
            <a:r>
              <a:rPr dirty="0"/>
              <a:t> Vulnerability</a:t>
            </a:r>
          </a:p>
          <a:p>
            <a:pPr marL="457200" lvl="1" indent="-228600" algn="l">
              <a:buClr>
                <a:srgbClr val="FFFFFF"/>
              </a:buClr>
              <a:buSzPct val="100000"/>
              <a:buChar char="✤"/>
            </a:pPr>
            <a:r>
              <a:rPr dirty="0"/>
              <a:t> Connection</a:t>
            </a:r>
          </a:p>
          <a:p>
            <a:pPr marL="457200" lvl="1" indent="-228600" algn="l">
              <a:buClr>
                <a:srgbClr val="FFFFFF"/>
              </a:buClr>
              <a:buSzPct val="100000"/>
              <a:buChar char="✤"/>
            </a:pPr>
            <a:r>
              <a:rPr dirty="0"/>
              <a:t> Compassion</a:t>
            </a:r>
          </a:p>
          <a:p>
            <a:pPr marL="457200" lvl="1" indent="-228600" algn="l">
              <a:buClr>
                <a:srgbClr val="FFFFFF"/>
              </a:buClr>
              <a:buSzPct val="100000"/>
              <a:buChar char="✤"/>
            </a:pPr>
            <a:r>
              <a:rPr dirty="0"/>
              <a:t> Self-care</a:t>
            </a:r>
          </a:p>
        </p:txBody>
      </p:sp>
      <p:pic>
        <p:nvPicPr>
          <p:cNvPr id="148"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extLst/>
          </a:blip>
          <a:stretch>
            <a:fillRect/>
          </a:stretch>
        </p:blipFill>
        <p:spPr>
          <a:xfrm>
            <a:off x="1199362" y="1516277"/>
            <a:ext cx="10739034" cy="7732105"/>
          </a:xfrm>
          <a:prstGeom prst="rect">
            <a:avLst/>
          </a:prstGeom>
          <a:ln w="12700">
            <a:miter lim="400000"/>
          </a:ln>
        </p:spPr>
      </p:pic>
      <p:sp>
        <p:nvSpPr>
          <p:cNvPr id="3"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Prevention </a:t>
            </a:r>
            <a:r>
              <a:rPr lang="en-US" dirty="0"/>
              <a:t>of a traumatic response</a:t>
            </a:r>
            <a:r>
              <a:rPr lang="en-US" dirty="0" smtClean="0"/>
              <a:t>:</a:t>
            </a:r>
            <a:endParaRPr 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 (PFA)</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5016758"/>
          </a:xfrm>
          <a:prstGeom prst="rect">
            <a:avLst/>
          </a:prstGeom>
        </p:spPr>
        <p:txBody>
          <a:bodyPr wrap="square">
            <a:spAutoFit/>
          </a:bodyPr>
          <a:lstStyle/>
          <a:p>
            <a:pPr algn="l"/>
            <a:r>
              <a:rPr lang="en-US" sz="3200" dirty="0" smtClean="0">
                <a:latin typeface="Myriad Pro" charset="0"/>
                <a:ea typeface="Myriad Pro" charset="0"/>
                <a:cs typeface="Myriad Pro" charset="0"/>
              </a:rPr>
              <a:t>“Designed to </a:t>
            </a:r>
            <a:r>
              <a:rPr lang="en-US" sz="3200" dirty="0">
                <a:latin typeface="Myriad Pro" charset="0"/>
                <a:ea typeface="Myriad Pro" charset="0"/>
                <a:cs typeface="Myriad Pro" charset="0"/>
              </a:rPr>
              <a:t>reduce the initial distress caused by traumatic events and to foster short- and long-term adaptive functioning and coping. PFA does not assume that all survivors will develop severe mental health problems or long-term difficulties in recovery. Instead, it is based on an understanding that disaster survivors and others affected by such events will experience a broad range of early reactions (e.g., physical, psychological, behavioral, spiritual). Some of these reactions will cause enough distress to interfere with adaptive coping, and recovery may be helped by support from compassionate and caring disaster responders</a:t>
            </a:r>
            <a:r>
              <a:rPr lang="en-US" sz="3200" dirty="0" smtClean="0">
                <a:latin typeface="Myriad Pro" charset="0"/>
                <a:ea typeface="Myriad Pro" charset="0"/>
                <a:cs typeface="Myriad Pro" charset="0"/>
              </a:rPr>
              <a:t>.”</a:t>
            </a:r>
            <a:endParaRPr lang="en-US" sz="32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1825385539"/>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6370975"/>
          </a:xfrm>
          <a:prstGeom prst="rect">
            <a:avLst/>
          </a:prstGeom>
        </p:spPr>
        <p:txBody>
          <a:bodyPr wrap="square">
            <a:spAutoFit/>
          </a:bodyPr>
          <a:lstStyle/>
          <a:p>
            <a:pPr algn="l"/>
            <a:r>
              <a:rPr lang="en-US" sz="2400" dirty="0">
                <a:latin typeface="Myriad Pro" charset="0"/>
                <a:ea typeface="Myriad Pro" charset="0"/>
                <a:cs typeface="Myriad Pro" charset="0"/>
              </a:rPr>
              <a:t>The eight </a:t>
            </a:r>
            <a:r>
              <a:rPr lang="en-US" sz="2400" i="1" dirty="0">
                <a:latin typeface="Myriad Pro" charset="0"/>
                <a:ea typeface="Myriad Pro" charset="0"/>
                <a:cs typeface="Myriad Pro" charset="0"/>
              </a:rPr>
              <a:t>PFA</a:t>
            </a:r>
            <a:r>
              <a:rPr lang="en-US" sz="2400" dirty="0">
                <a:latin typeface="Myriad Pro" charset="0"/>
                <a:ea typeface="Myriad Pro" charset="0"/>
                <a:cs typeface="Myriad Pro" charset="0"/>
              </a:rPr>
              <a:t> Core Actions include:</a:t>
            </a:r>
          </a:p>
          <a:p>
            <a:pPr marL="457200" indent="-457200" algn="l">
              <a:buFont typeface="+mj-lt"/>
              <a:buAutoNum type="arabicPeriod"/>
            </a:pPr>
            <a:r>
              <a:rPr lang="en-US" sz="2400" b="1" dirty="0">
                <a:latin typeface="Myriad Pro" charset="0"/>
                <a:ea typeface="Myriad Pro" charset="0"/>
                <a:cs typeface="Myriad Pro" charset="0"/>
              </a:rPr>
              <a:t>Contact and Engagement: </a:t>
            </a:r>
            <a:r>
              <a:rPr lang="en-US" sz="2400" dirty="0">
                <a:latin typeface="Myriad Pro" charset="0"/>
                <a:ea typeface="Myriad Pro" charset="0"/>
                <a:cs typeface="Myriad Pro" charset="0"/>
              </a:rPr>
              <a:t>To respond to </a:t>
            </a:r>
            <a:r>
              <a:rPr lang="en-US" sz="2400" dirty="0" smtClean="0">
                <a:latin typeface="Myriad Pro" charset="0"/>
                <a:ea typeface="Myriad Pro" charset="0"/>
                <a:cs typeface="Myriad Pro" charset="0"/>
              </a:rPr>
              <a:t>contact </a:t>
            </a:r>
            <a:r>
              <a:rPr lang="en-US" sz="2400" dirty="0">
                <a:latin typeface="Myriad Pro" charset="0"/>
                <a:ea typeface="Myriad Pro" charset="0"/>
                <a:cs typeface="Myriad Pro" charset="0"/>
              </a:rPr>
              <a:t>or to initiate contacts in a non-intrusive, compassionate, and helpful manner.</a:t>
            </a:r>
          </a:p>
          <a:p>
            <a:pPr marL="457200" indent="-457200" algn="l">
              <a:buFont typeface="+mj-lt"/>
              <a:buAutoNum type="arabicPeriod"/>
            </a:pPr>
            <a:r>
              <a:rPr lang="en-US" sz="2400" b="1" dirty="0">
                <a:latin typeface="Myriad Pro" charset="0"/>
                <a:ea typeface="Myriad Pro" charset="0"/>
                <a:cs typeface="Myriad Pro" charset="0"/>
              </a:rPr>
              <a:t>Safety and Comfort:</a:t>
            </a:r>
            <a:r>
              <a:rPr lang="en-US" sz="2400" dirty="0">
                <a:latin typeface="Myriad Pro" charset="0"/>
                <a:ea typeface="Myriad Pro" charset="0"/>
                <a:cs typeface="Myriad Pro" charset="0"/>
              </a:rPr>
              <a:t> To enhance immediate and ongoing safety, and provide physical and emotional comfort.</a:t>
            </a:r>
          </a:p>
          <a:p>
            <a:pPr marL="457200" indent="-457200" algn="l">
              <a:buFont typeface="+mj-lt"/>
              <a:buAutoNum type="arabicPeriod"/>
            </a:pPr>
            <a:r>
              <a:rPr lang="en-US" sz="2400" b="1" dirty="0" smtClean="0">
                <a:latin typeface="Myriad Pro" charset="0"/>
                <a:ea typeface="Myriad Pro" charset="0"/>
                <a:cs typeface="Myriad Pro" charset="0"/>
              </a:rPr>
              <a:t>Stabilize and/or provide support:</a:t>
            </a:r>
            <a:r>
              <a:rPr lang="en-US" sz="2400" b="1" dirty="0">
                <a:latin typeface="Myriad Pro" charset="0"/>
                <a:ea typeface="Myriad Pro" charset="0"/>
                <a:cs typeface="Myriad Pro" charset="0"/>
              </a:rPr>
              <a:t> </a:t>
            </a:r>
            <a:r>
              <a:rPr lang="en-US" sz="2400" dirty="0">
                <a:latin typeface="Myriad Pro" charset="0"/>
                <a:ea typeface="Myriad Pro" charset="0"/>
                <a:cs typeface="Myriad Pro" charset="0"/>
              </a:rPr>
              <a:t>To calm and orient emotionally overwhelmed or disoriented </a:t>
            </a:r>
            <a:r>
              <a:rPr lang="en-US" sz="2400" dirty="0" smtClean="0">
                <a:latin typeface="Myriad Pro" charset="0"/>
                <a:ea typeface="Myriad Pro" charset="0"/>
                <a:cs typeface="Myriad Pro" charset="0"/>
              </a:rPr>
              <a:t>individuals</a:t>
            </a:r>
            <a:endParaRPr lang="en-US" sz="2400" dirty="0">
              <a:latin typeface="Myriad Pro" charset="0"/>
              <a:ea typeface="Myriad Pro" charset="0"/>
              <a:cs typeface="Myriad Pro" charset="0"/>
            </a:endParaRPr>
          </a:p>
          <a:p>
            <a:pPr marL="457200" indent="-457200" algn="l">
              <a:buFont typeface="+mj-lt"/>
              <a:buAutoNum type="arabicPeriod"/>
            </a:pPr>
            <a:r>
              <a:rPr lang="en-US" sz="2400" b="1" dirty="0">
                <a:latin typeface="Myriad Pro" charset="0"/>
                <a:ea typeface="Myriad Pro" charset="0"/>
                <a:cs typeface="Myriad Pro" charset="0"/>
              </a:rPr>
              <a:t>Information Gathering on Current Needs and Concerns: </a:t>
            </a:r>
            <a:r>
              <a:rPr lang="en-US" sz="2400" dirty="0">
                <a:latin typeface="Myriad Pro" charset="0"/>
                <a:ea typeface="Myriad Pro" charset="0"/>
                <a:cs typeface="Myriad Pro" charset="0"/>
              </a:rPr>
              <a:t>To identify immediate needs and concerns, gather additional information, and tailor </a:t>
            </a:r>
            <a:r>
              <a:rPr lang="en-US" sz="2400" dirty="0" smtClean="0">
                <a:latin typeface="Myriad Pro" charset="0"/>
                <a:ea typeface="Myriad Pro" charset="0"/>
                <a:cs typeface="Myriad Pro" charset="0"/>
              </a:rPr>
              <a:t>next steps.</a:t>
            </a:r>
            <a:endParaRPr lang="en-US" sz="2400" dirty="0">
              <a:latin typeface="Myriad Pro" charset="0"/>
              <a:ea typeface="Myriad Pro" charset="0"/>
              <a:cs typeface="Myriad Pro" charset="0"/>
            </a:endParaRPr>
          </a:p>
          <a:p>
            <a:pPr marL="457200" indent="-457200" algn="l">
              <a:buFont typeface="+mj-lt"/>
              <a:buAutoNum type="arabicPeriod"/>
            </a:pPr>
            <a:r>
              <a:rPr lang="en-US" sz="2400" b="1" dirty="0">
                <a:latin typeface="Myriad Pro" charset="0"/>
                <a:ea typeface="Myriad Pro" charset="0"/>
                <a:cs typeface="Myriad Pro" charset="0"/>
              </a:rPr>
              <a:t>Practical Assistance:</a:t>
            </a:r>
            <a:r>
              <a:rPr lang="en-US" sz="2400" dirty="0">
                <a:latin typeface="Myriad Pro" charset="0"/>
                <a:ea typeface="Myriad Pro" charset="0"/>
                <a:cs typeface="Myriad Pro" charset="0"/>
              </a:rPr>
              <a:t> To offer practical help </a:t>
            </a:r>
            <a:r>
              <a:rPr lang="en-US" sz="2400" dirty="0" smtClean="0">
                <a:latin typeface="Myriad Pro" charset="0"/>
                <a:ea typeface="Myriad Pro" charset="0"/>
                <a:cs typeface="Myriad Pro" charset="0"/>
              </a:rPr>
              <a:t>in </a:t>
            </a:r>
            <a:r>
              <a:rPr lang="en-US" sz="2400" dirty="0">
                <a:latin typeface="Myriad Pro" charset="0"/>
                <a:ea typeface="Myriad Pro" charset="0"/>
                <a:cs typeface="Myriad Pro" charset="0"/>
              </a:rPr>
              <a:t>addressing immediate needs and concerns.</a:t>
            </a:r>
          </a:p>
          <a:p>
            <a:pPr marL="457200" indent="-457200" algn="l">
              <a:buFont typeface="+mj-lt"/>
              <a:buAutoNum type="arabicPeriod"/>
            </a:pPr>
            <a:r>
              <a:rPr lang="en-US" sz="2400" b="1" dirty="0">
                <a:latin typeface="Myriad Pro" charset="0"/>
                <a:ea typeface="Myriad Pro" charset="0"/>
                <a:cs typeface="Myriad Pro" charset="0"/>
              </a:rPr>
              <a:t>Connection with Social Supports: </a:t>
            </a:r>
            <a:r>
              <a:rPr lang="en-US" sz="2400" dirty="0">
                <a:latin typeface="Myriad Pro" charset="0"/>
                <a:ea typeface="Myriad Pro" charset="0"/>
                <a:cs typeface="Myriad Pro" charset="0"/>
              </a:rPr>
              <a:t>To help establish brief or ongoing contacts with </a:t>
            </a:r>
            <a:r>
              <a:rPr lang="en-US" sz="2400" dirty="0" smtClean="0">
                <a:latin typeface="Myriad Pro" charset="0"/>
                <a:ea typeface="Myriad Pro" charset="0"/>
                <a:cs typeface="Myriad Pro" charset="0"/>
              </a:rPr>
              <a:t>primary support persons </a:t>
            </a:r>
            <a:r>
              <a:rPr lang="en-US" sz="2400" dirty="0">
                <a:latin typeface="Myriad Pro" charset="0"/>
                <a:ea typeface="Myriad Pro" charset="0"/>
                <a:cs typeface="Myriad Pro" charset="0"/>
              </a:rPr>
              <a:t>and other sources of support, including family members, friends, </a:t>
            </a:r>
            <a:r>
              <a:rPr lang="en-US" sz="2400" dirty="0" smtClean="0">
                <a:latin typeface="Myriad Pro" charset="0"/>
                <a:ea typeface="Myriad Pro" charset="0"/>
                <a:cs typeface="Myriad Pro" charset="0"/>
              </a:rPr>
              <a:t>co-workers and </a:t>
            </a:r>
            <a:r>
              <a:rPr lang="en-US" sz="2400" dirty="0">
                <a:latin typeface="Myriad Pro" charset="0"/>
                <a:ea typeface="Myriad Pro" charset="0"/>
                <a:cs typeface="Myriad Pro" charset="0"/>
              </a:rPr>
              <a:t>community helping resources.</a:t>
            </a:r>
          </a:p>
          <a:p>
            <a:pPr marL="457200" indent="-457200" algn="l">
              <a:buFont typeface="+mj-lt"/>
              <a:buAutoNum type="arabicPeriod"/>
            </a:pPr>
            <a:r>
              <a:rPr lang="en-US" sz="2400" b="1" dirty="0">
                <a:latin typeface="Myriad Pro" charset="0"/>
                <a:ea typeface="Myriad Pro" charset="0"/>
                <a:cs typeface="Myriad Pro" charset="0"/>
              </a:rPr>
              <a:t>Information on Coping: </a:t>
            </a:r>
            <a:r>
              <a:rPr lang="en-US" sz="2400" dirty="0">
                <a:latin typeface="Myriad Pro" charset="0"/>
                <a:ea typeface="Myriad Pro" charset="0"/>
                <a:cs typeface="Myriad Pro" charset="0"/>
              </a:rPr>
              <a:t>To provide information about stress reactions and coping to reduce distress and promote adaptive functioning.</a:t>
            </a:r>
          </a:p>
          <a:p>
            <a:pPr marL="457200" indent="-457200" algn="l">
              <a:buFont typeface="+mj-lt"/>
              <a:buAutoNum type="arabicPeriod"/>
            </a:pPr>
            <a:r>
              <a:rPr lang="en-US" sz="2400" b="1" dirty="0">
                <a:latin typeface="Myriad Pro" charset="0"/>
                <a:ea typeface="Myriad Pro" charset="0"/>
                <a:cs typeface="Myriad Pro" charset="0"/>
              </a:rPr>
              <a:t>Linkage with Collaborative Services: </a:t>
            </a:r>
            <a:r>
              <a:rPr lang="en-US" sz="2400" dirty="0">
                <a:latin typeface="Myriad Pro" charset="0"/>
                <a:ea typeface="Myriad Pro" charset="0"/>
                <a:cs typeface="Myriad Pro" charset="0"/>
              </a:rPr>
              <a:t>To link </a:t>
            </a:r>
            <a:r>
              <a:rPr lang="en-US" sz="2400" dirty="0" smtClean="0">
                <a:latin typeface="Myriad Pro" charset="0"/>
                <a:ea typeface="Myriad Pro" charset="0"/>
                <a:cs typeface="Myriad Pro" charset="0"/>
              </a:rPr>
              <a:t>individuals </a:t>
            </a:r>
            <a:r>
              <a:rPr lang="en-US" sz="2400" dirty="0">
                <a:latin typeface="Myriad Pro" charset="0"/>
                <a:ea typeface="Myriad Pro" charset="0"/>
                <a:cs typeface="Myriad Pro" charset="0"/>
              </a:rPr>
              <a:t>with available services needed at the time or in the future</a:t>
            </a:r>
            <a:r>
              <a:rPr lang="en-US" sz="2400" dirty="0" smtClean="0">
                <a:latin typeface="Myriad Pro" charset="0"/>
                <a:ea typeface="Myriad Pro" charset="0"/>
                <a:cs typeface="Myriad Pro" charset="0"/>
              </a:rPr>
              <a:t>.</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98901244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830997"/>
          </a:xfrm>
          <a:prstGeom prst="rect">
            <a:avLst/>
          </a:prstGeom>
        </p:spPr>
        <p:txBody>
          <a:bodyPr wrap="square">
            <a:spAutoFit/>
          </a:bodyPr>
          <a:lstStyle/>
          <a:p>
            <a:pPr algn="l"/>
            <a:r>
              <a:rPr lang="en-US" sz="2400" b="1" dirty="0" smtClean="0">
                <a:latin typeface="Myriad Pro" charset="0"/>
                <a:ea typeface="Myriad Pro" charset="0"/>
                <a:cs typeface="Myriad Pro" charset="0"/>
              </a:rPr>
              <a:t>Contact </a:t>
            </a:r>
            <a:r>
              <a:rPr lang="en-US" sz="2400" b="1" dirty="0">
                <a:latin typeface="Myriad Pro" charset="0"/>
                <a:ea typeface="Myriad Pro" charset="0"/>
                <a:cs typeface="Myriad Pro" charset="0"/>
              </a:rPr>
              <a:t>and Engagement: </a:t>
            </a:r>
            <a:r>
              <a:rPr lang="en-US" sz="2400" dirty="0">
                <a:latin typeface="Myriad Pro" charset="0"/>
                <a:ea typeface="Myriad Pro" charset="0"/>
                <a:cs typeface="Myriad Pro" charset="0"/>
              </a:rPr>
              <a:t>To respond to </a:t>
            </a:r>
            <a:r>
              <a:rPr lang="en-US" sz="2400" dirty="0" smtClean="0">
                <a:latin typeface="Myriad Pro" charset="0"/>
                <a:ea typeface="Myriad Pro" charset="0"/>
                <a:cs typeface="Myriad Pro" charset="0"/>
              </a:rPr>
              <a:t>contact or </a:t>
            </a:r>
            <a:r>
              <a:rPr lang="en-US" sz="2400" dirty="0">
                <a:latin typeface="Myriad Pro" charset="0"/>
                <a:ea typeface="Myriad Pro" charset="0"/>
                <a:cs typeface="Myriad Pro" charset="0"/>
              </a:rPr>
              <a:t>to initiate contacts in a non-intrusive, compassionate, and helpful manner</a:t>
            </a:r>
            <a:r>
              <a:rPr lang="en-US" sz="2400" dirty="0" smtClean="0">
                <a:latin typeface="Myriad Pro" charset="0"/>
                <a:ea typeface="Myriad Pro" charset="0"/>
                <a:cs typeface="Myriad Pro" charset="0"/>
              </a:rPr>
              <a:t>.</a:t>
            </a: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3" name="TextBox 2"/>
          <p:cNvSpPr txBox="1"/>
          <p:nvPr/>
        </p:nvSpPr>
        <p:spPr>
          <a:xfrm>
            <a:off x="1043009" y="4647338"/>
            <a:ext cx="1056522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A peer asks for help wants to talk.</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Y</a:t>
            </a:r>
            <a:r>
              <a:rPr lang="en-US" sz="3600" dirty="0" smtClean="0">
                <a:latin typeface="Myriad Pro" charset="0"/>
                <a:ea typeface="Myriad Pro" charset="0"/>
                <a:cs typeface="Myriad Pro" charset="0"/>
              </a:rPr>
              <a:t>ou notice that a peer might need help or need to talk </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You make yourself available to talk</a:t>
            </a:r>
            <a:endParaRPr kumimoji="0" lang="en-US" sz="360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353753768"/>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830997"/>
          </a:xfrm>
          <a:prstGeom prst="rect">
            <a:avLst/>
          </a:prstGeom>
        </p:spPr>
        <p:txBody>
          <a:bodyPr wrap="square">
            <a:spAutoFit/>
          </a:bodyPr>
          <a:lstStyle/>
          <a:p>
            <a:pPr algn="l"/>
            <a:r>
              <a:rPr lang="en-US" sz="2400" b="1" dirty="0" smtClean="0">
                <a:latin typeface="Myriad Pro" charset="0"/>
                <a:ea typeface="Myriad Pro" charset="0"/>
                <a:cs typeface="Myriad Pro" charset="0"/>
              </a:rPr>
              <a:t>Safety </a:t>
            </a:r>
            <a:r>
              <a:rPr lang="en-US" sz="2400" b="1" dirty="0">
                <a:latin typeface="Myriad Pro" charset="0"/>
                <a:ea typeface="Myriad Pro" charset="0"/>
                <a:cs typeface="Myriad Pro" charset="0"/>
              </a:rPr>
              <a:t>and Comfort:</a:t>
            </a:r>
            <a:r>
              <a:rPr lang="en-US" sz="2400" dirty="0">
                <a:latin typeface="Myriad Pro" charset="0"/>
                <a:ea typeface="Myriad Pro" charset="0"/>
                <a:cs typeface="Myriad Pro" charset="0"/>
              </a:rPr>
              <a:t> To enhance immediate and ongoing safety, and provide physical and emotional comfort</a:t>
            </a:r>
            <a:r>
              <a:rPr lang="en-US" sz="2400" dirty="0" smtClean="0">
                <a:latin typeface="Myriad Pro" charset="0"/>
                <a:ea typeface="Myriad Pro" charset="0"/>
                <a:cs typeface="Myriad Pro" charset="0"/>
              </a:rPr>
              <a:t>.</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43009" y="4370339"/>
            <a:ext cx="10565222"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Offer to go for a walk or to sit down.</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If</a:t>
            </a: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 the person seems cold offer a blanket or something warm to drink.</a:t>
            </a:r>
            <a:endParaRPr lang="en-US" sz="3600" dirty="0">
              <a:latin typeface="Myriad Pro" charset="0"/>
              <a:ea typeface="Myriad Pro" charset="0"/>
              <a:cs typeface="Myriad Pro" charset="0"/>
            </a:endParaRP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Make sure you are in a safe and confidential space to talk </a:t>
            </a:r>
          </a:p>
        </p:txBody>
      </p:sp>
    </p:spTree>
    <p:extLst>
      <p:ext uri="{BB962C8B-B14F-4D97-AF65-F5344CB8AC3E}">
        <p14:creationId xmlns:p14="http://schemas.microsoft.com/office/powerpoint/2010/main" val="155281070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830997"/>
          </a:xfrm>
          <a:prstGeom prst="rect">
            <a:avLst/>
          </a:prstGeom>
        </p:spPr>
        <p:txBody>
          <a:bodyPr wrap="square">
            <a:spAutoFit/>
          </a:bodyPr>
          <a:lstStyle/>
          <a:p>
            <a:pPr algn="l"/>
            <a:r>
              <a:rPr lang="en-US" sz="2400" b="1" dirty="0" smtClean="0">
                <a:latin typeface="Myriad Pro" charset="0"/>
                <a:ea typeface="Myriad Pro" charset="0"/>
                <a:cs typeface="Myriad Pro" charset="0"/>
              </a:rPr>
              <a:t>Stabilize and Provide support:</a:t>
            </a:r>
            <a:r>
              <a:rPr lang="en-US" sz="2400" b="1" dirty="0">
                <a:latin typeface="Myriad Pro" charset="0"/>
                <a:ea typeface="Myriad Pro" charset="0"/>
                <a:cs typeface="Myriad Pro" charset="0"/>
              </a:rPr>
              <a:t> </a:t>
            </a:r>
            <a:r>
              <a:rPr lang="en-US" sz="2400" dirty="0">
                <a:latin typeface="Myriad Pro" charset="0"/>
                <a:ea typeface="Myriad Pro" charset="0"/>
                <a:cs typeface="Myriad Pro" charset="0"/>
              </a:rPr>
              <a:t>To calm and orient emotionally overwhelmed or disoriented </a:t>
            </a:r>
            <a:r>
              <a:rPr lang="en-US" sz="2400" dirty="0" smtClean="0">
                <a:latin typeface="Myriad Pro" charset="0"/>
                <a:ea typeface="Myriad Pro" charset="0"/>
                <a:cs typeface="Myriad Pro" charset="0"/>
              </a:rPr>
              <a:t>individuals.</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58507" y="5201335"/>
            <a:ext cx="1056522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Assess immediate needs</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Reduce stimuli and stress</a:t>
            </a:r>
            <a:endParaRPr kumimoji="0" lang="en-US" sz="360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68168162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830997"/>
          </a:xfrm>
          <a:prstGeom prst="rect">
            <a:avLst/>
          </a:prstGeom>
        </p:spPr>
        <p:txBody>
          <a:bodyPr wrap="square">
            <a:spAutoFit/>
          </a:bodyPr>
          <a:lstStyle/>
          <a:p>
            <a:pPr algn="l"/>
            <a:r>
              <a:rPr lang="en-US" sz="2400" b="1" dirty="0" smtClean="0">
                <a:latin typeface="Myriad Pro" charset="0"/>
                <a:ea typeface="Myriad Pro" charset="0"/>
                <a:cs typeface="Myriad Pro" charset="0"/>
              </a:rPr>
              <a:t>Information </a:t>
            </a:r>
            <a:r>
              <a:rPr lang="en-US" sz="2400" b="1" dirty="0">
                <a:latin typeface="Myriad Pro" charset="0"/>
                <a:ea typeface="Myriad Pro" charset="0"/>
                <a:cs typeface="Myriad Pro" charset="0"/>
              </a:rPr>
              <a:t>Gathering on Current Needs and Concerns: </a:t>
            </a:r>
            <a:r>
              <a:rPr lang="en-US" sz="2400" dirty="0">
                <a:latin typeface="Myriad Pro" charset="0"/>
                <a:ea typeface="Myriad Pro" charset="0"/>
                <a:cs typeface="Myriad Pro" charset="0"/>
              </a:rPr>
              <a:t>To identify immediate needs and concerns, gather additional information, and tailor </a:t>
            </a:r>
            <a:r>
              <a:rPr lang="en-US" sz="2400" dirty="0" smtClean="0">
                <a:latin typeface="Myriad Pro" charset="0"/>
                <a:ea typeface="Myriad Pro" charset="0"/>
                <a:cs typeface="Myriad Pro" charset="0"/>
              </a:rPr>
              <a:t>next steps.</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43009" y="4647338"/>
            <a:ext cx="10565222"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Listen (level 2- expansive listening)</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Validate</a:t>
            </a: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 feelings and needs</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baseline="0" dirty="0" smtClean="0">
                <a:latin typeface="Myriad Pro" charset="0"/>
                <a:ea typeface="Myriad Pro" charset="0"/>
                <a:cs typeface="Myriad Pro" charset="0"/>
              </a:rPr>
              <a:t>Help</a:t>
            </a:r>
            <a:r>
              <a:rPr lang="en-US" sz="3600" dirty="0" smtClean="0">
                <a:latin typeface="Myriad Pro" charset="0"/>
                <a:ea typeface="Myriad Pro" charset="0"/>
                <a:cs typeface="Myriad Pro" charset="0"/>
              </a:rPr>
              <a:t> regulate breathing</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Provide</a:t>
            </a: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 clear instructions</a:t>
            </a:r>
            <a:endParaRPr kumimoji="0" lang="en-US" sz="360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63148564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461665"/>
          </a:xfrm>
          <a:prstGeom prst="rect">
            <a:avLst/>
          </a:prstGeom>
        </p:spPr>
        <p:txBody>
          <a:bodyPr wrap="square">
            <a:spAutoFit/>
          </a:bodyPr>
          <a:lstStyle/>
          <a:p>
            <a:pPr algn="l"/>
            <a:r>
              <a:rPr lang="en-US" sz="2400" b="1" dirty="0" smtClean="0">
                <a:latin typeface="Myriad Pro" charset="0"/>
                <a:ea typeface="Myriad Pro" charset="0"/>
                <a:cs typeface="Myriad Pro" charset="0"/>
              </a:rPr>
              <a:t>Practical </a:t>
            </a:r>
            <a:r>
              <a:rPr lang="en-US" sz="2400" b="1" dirty="0">
                <a:latin typeface="Myriad Pro" charset="0"/>
                <a:ea typeface="Myriad Pro" charset="0"/>
                <a:cs typeface="Myriad Pro" charset="0"/>
              </a:rPr>
              <a:t>Assistance:</a:t>
            </a:r>
            <a:r>
              <a:rPr lang="en-US" sz="2400" dirty="0">
                <a:latin typeface="Myriad Pro" charset="0"/>
                <a:ea typeface="Myriad Pro" charset="0"/>
                <a:cs typeface="Myriad Pro" charset="0"/>
              </a:rPr>
              <a:t> To offer practical </a:t>
            </a:r>
            <a:r>
              <a:rPr lang="en-US" sz="2400" dirty="0" smtClean="0">
                <a:latin typeface="Myriad Pro" charset="0"/>
                <a:ea typeface="Myriad Pro" charset="0"/>
                <a:cs typeface="Myriad Pro" charset="0"/>
              </a:rPr>
              <a:t>help </a:t>
            </a:r>
            <a:r>
              <a:rPr lang="en-US" sz="2400" dirty="0">
                <a:latin typeface="Myriad Pro" charset="0"/>
                <a:ea typeface="Myriad Pro" charset="0"/>
                <a:cs typeface="Myriad Pro" charset="0"/>
              </a:rPr>
              <a:t>in addressing immediate needs and concerns</a:t>
            </a:r>
            <a:r>
              <a:rPr lang="en-US" sz="2400" dirty="0" smtClean="0">
                <a:latin typeface="Myriad Pro" charset="0"/>
                <a:ea typeface="Myriad Pro" charset="0"/>
                <a:cs typeface="Myriad Pro" charset="0"/>
              </a:rPr>
              <a:t>.</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43009" y="5201335"/>
            <a:ext cx="1056522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Ask what the person needs</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Link to support resources</a:t>
            </a:r>
            <a:endParaRPr kumimoji="0" lang="en-US" sz="360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71972030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yriad Pro" charset="0"/>
                <a:ea typeface="Myriad Pro" charset="0"/>
                <a:cs typeface="Myriad Pro" charset="0"/>
              </a:rPr>
              <a:t>Introductions </a:t>
            </a:r>
            <a:r>
              <a:rPr lang="mr-IN" dirty="0" smtClean="0">
                <a:latin typeface="Myriad Pro" charset="0"/>
                <a:ea typeface="Myriad Pro" charset="0"/>
                <a:cs typeface="Myriad Pro" charset="0"/>
              </a:rPr>
              <a:t>–</a:t>
            </a:r>
            <a:r>
              <a:rPr lang="en-US" dirty="0" smtClean="0">
                <a:latin typeface="Myriad Pro" charset="0"/>
                <a:ea typeface="Myriad Pro" charset="0"/>
                <a:cs typeface="Myriad Pro" charset="0"/>
              </a:rPr>
              <a:t> AFM Team</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a:xfrm>
            <a:off x="853879" y="2994915"/>
            <a:ext cx="11087687" cy="4951899"/>
          </a:xfrm>
        </p:spPr>
        <p:txBody>
          <a:bodyPr>
            <a:noAutofit/>
          </a:bodyPr>
          <a:lstStyle/>
          <a:p>
            <a:r>
              <a:rPr lang="en-US" sz="3600" dirty="0">
                <a:latin typeface="Myriad Pro" charset="0"/>
                <a:ea typeface="Myriad Pro" charset="0"/>
                <a:cs typeface="Myriad Pro" charset="0"/>
              </a:rPr>
              <a:t>Nancy Moore</a:t>
            </a:r>
          </a:p>
          <a:p>
            <a:r>
              <a:rPr lang="en-US" sz="3600" dirty="0">
                <a:latin typeface="Myriad Pro" charset="0"/>
                <a:ea typeface="Myriad Pro" charset="0"/>
                <a:cs typeface="Myriad Pro" charset="0"/>
              </a:rPr>
              <a:t>Craig Duck</a:t>
            </a:r>
          </a:p>
          <a:p>
            <a:r>
              <a:rPr lang="en-US" sz="3600" dirty="0">
                <a:latin typeface="Myriad Pro" charset="0"/>
                <a:ea typeface="Myriad Pro" charset="0"/>
                <a:cs typeface="Myriad Pro" charset="0"/>
              </a:rPr>
              <a:t>Joe Elliott</a:t>
            </a:r>
          </a:p>
          <a:p>
            <a:r>
              <a:rPr lang="en-US" sz="3600" dirty="0">
                <a:latin typeface="Myriad Pro" charset="0"/>
                <a:ea typeface="Myriad Pro" charset="0"/>
                <a:cs typeface="Myriad Pro" charset="0"/>
              </a:rPr>
              <a:t>Joe Hansen</a:t>
            </a:r>
          </a:p>
          <a:p>
            <a:r>
              <a:rPr lang="en-US" sz="3600" dirty="0">
                <a:latin typeface="Myriad Pro" charset="0"/>
                <a:ea typeface="Myriad Pro" charset="0"/>
                <a:cs typeface="Myriad Pro" charset="0"/>
              </a:rPr>
              <a:t>Donovan Weber</a:t>
            </a:r>
          </a:p>
          <a:p>
            <a:r>
              <a:rPr lang="en-US" sz="3600" dirty="0">
                <a:latin typeface="Myriad Pro" charset="0"/>
                <a:ea typeface="Myriad Pro" charset="0"/>
                <a:cs typeface="Myriad Pro" charset="0"/>
              </a:rPr>
              <a:t>Adam </a:t>
            </a:r>
            <a:r>
              <a:rPr lang="en-US" sz="3600" dirty="0" smtClean="0">
                <a:latin typeface="Myriad Pro" charset="0"/>
                <a:ea typeface="Myriad Pro" charset="0"/>
                <a:cs typeface="Myriad Pro" charset="0"/>
              </a:rPr>
              <a:t>Wolf</a:t>
            </a:r>
            <a:endParaRPr lang="en-US" sz="3600" dirty="0">
              <a:latin typeface="Myriad Pro" charset="0"/>
              <a:ea typeface="Myriad Pro" charset="0"/>
              <a:cs typeface="Myriad Pro"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64240" y="7266094"/>
            <a:ext cx="1254761" cy="6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227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1200329"/>
          </a:xfrm>
          <a:prstGeom prst="rect">
            <a:avLst/>
          </a:prstGeom>
        </p:spPr>
        <p:txBody>
          <a:bodyPr wrap="square">
            <a:spAutoFit/>
          </a:bodyPr>
          <a:lstStyle/>
          <a:p>
            <a:pPr algn="l"/>
            <a:r>
              <a:rPr lang="en-US" sz="2400" b="1" dirty="0" smtClean="0">
                <a:latin typeface="Myriad Pro" charset="0"/>
                <a:ea typeface="Myriad Pro" charset="0"/>
                <a:cs typeface="Myriad Pro" charset="0"/>
              </a:rPr>
              <a:t>Connection </a:t>
            </a:r>
            <a:r>
              <a:rPr lang="en-US" sz="2400" b="1" dirty="0">
                <a:latin typeface="Myriad Pro" charset="0"/>
                <a:ea typeface="Myriad Pro" charset="0"/>
                <a:cs typeface="Myriad Pro" charset="0"/>
              </a:rPr>
              <a:t>with Social Supports: </a:t>
            </a:r>
            <a:r>
              <a:rPr lang="en-US" sz="2400" dirty="0">
                <a:latin typeface="Myriad Pro" charset="0"/>
                <a:ea typeface="Myriad Pro" charset="0"/>
                <a:cs typeface="Myriad Pro" charset="0"/>
              </a:rPr>
              <a:t>To help establish brief or ongoing contacts with primary support persons and other sources of support, including family members, friends, </a:t>
            </a:r>
            <a:r>
              <a:rPr lang="en-US" sz="2400" dirty="0" smtClean="0">
                <a:latin typeface="Myriad Pro" charset="0"/>
                <a:ea typeface="Myriad Pro" charset="0"/>
                <a:cs typeface="Myriad Pro" charset="0"/>
              </a:rPr>
              <a:t>co-workers </a:t>
            </a:r>
            <a:r>
              <a:rPr lang="en-US" sz="2400" dirty="0" smtClean="0">
                <a:latin typeface="Myriad Pro" charset="0"/>
                <a:ea typeface="Myriad Pro" charset="0"/>
                <a:cs typeface="Myriad Pro" charset="0"/>
              </a:rPr>
              <a:t>and </a:t>
            </a:r>
            <a:r>
              <a:rPr lang="en-US" sz="2400" dirty="0">
                <a:latin typeface="Myriad Pro" charset="0"/>
                <a:ea typeface="Myriad Pro" charset="0"/>
                <a:cs typeface="Myriad Pro" charset="0"/>
              </a:rPr>
              <a:t>community helping resources</a:t>
            </a:r>
            <a:r>
              <a:rPr lang="en-US" sz="2400" dirty="0" smtClean="0">
                <a:latin typeface="Myriad Pro" charset="0"/>
                <a:ea typeface="Myriad Pro" charset="0"/>
                <a:cs typeface="Myriad Pro" charset="0"/>
              </a:rPr>
              <a:t>.</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43009" y="5201335"/>
            <a:ext cx="1056522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If willing, have the individual connect with supportive family members, friends or co-workers</a:t>
            </a:r>
          </a:p>
        </p:txBody>
      </p:sp>
    </p:spTree>
    <p:extLst>
      <p:ext uri="{BB962C8B-B14F-4D97-AF65-F5344CB8AC3E}">
        <p14:creationId xmlns:p14="http://schemas.microsoft.com/office/powerpoint/2010/main" val="1613800371"/>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830997"/>
          </a:xfrm>
          <a:prstGeom prst="rect">
            <a:avLst/>
          </a:prstGeom>
        </p:spPr>
        <p:txBody>
          <a:bodyPr wrap="square">
            <a:spAutoFit/>
          </a:bodyPr>
          <a:lstStyle/>
          <a:p>
            <a:pPr algn="l"/>
            <a:r>
              <a:rPr lang="en-US" sz="2400" b="1" dirty="0" smtClean="0">
                <a:latin typeface="Myriad Pro" charset="0"/>
                <a:ea typeface="Myriad Pro" charset="0"/>
                <a:cs typeface="Myriad Pro" charset="0"/>
              </a:rPr>
              <a:t>Information </a:t>
            </a:r>
            <a:r>
              <a:rPr lang="en-US" sz="2400" b="1" dirty="0">
                <a:latin typeface="Myriad Pro" charset="0"/>
                <a:ea typeface="Myriad Pro" charset="0"/>
                <a:cs typeface="Myriad Pro" charset="0"/>
              </a:rPr>
              <a:t>on Coping: </a:t>
            </a:r>
            <a:r>
              <a:rPr lang="en-US" sz="2400" dirty="0">
                <a:latin typeface="Myriad Pro" charset="0"/>
                <a:ea typeface="Myriad Pro" charset="0"/>
                <a:cs typeface="Myriad Pro" charset="0"/>
              </a:rPr>
              <a:t>To provide information about stress reactions and coping to reduce distress and promote adaptive functioning</a:t>
            </a:r>
            <a:r>
              <a:rPr lang="en-US" sz="2400" dirty="0" smtClean="0">
                <a:latin typeface="Myriad Pro" charset="0"/>
                <a:ea typeface="Myriad Pro" charset="0"/>
                <a:cs typeface="Myriad Pro" charset="0"/>
              </a:rPr>
              <a:t>.</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43009" y="4370339"/>
            <a:ext cx="10565222"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Provide general information about stress, burnout, traum</a:t>
            </a:r>
            <a:r>
              <a:rPr lang="en-US" sz="3600" dirty="0" smtClean="0">
                <a:latin typeface="Myriad Pro" charset="0"/>
                <a:ea typeface="Myriad Pro" charset="0"/>
                <a:cs typeface="Myriad Pro" charset="0"/>
              </a:rPr>
              <a:t>a and secondary trauma and it’s impact</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Normalize the situation </a:t>
            </a: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 - </a:t>
            </a:r>
            <a:endParaRPr lang="en-US" sz="3600" dirty="0">
              <a:latin typeface="Myriad Pro" charset="0"/>
              <a:ea typeface="Myriad Pro" charset="0"/>
              <a:cs typeface="Myriad Pro" charset="0"/>
            </a:endParaRP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Describe normal reactions to abnormal events</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Explain what’s to be expected next. </a:t>
            </a:r>
            <a:endPar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70825943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Psychological First Aid</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sp>
        <p:nvSpPr>
          <p:cNvPr id="2" name="Rectangle 1"/>
          <p:cNvSpPr/>
          <p:nvPr/>
        </p:nvSpPr>
        <p:spPr>
          <a:xfrm>
            <a:off x="247973" y="1844298"/>
            <a:ext cx="12305654" cy="830997"/>
          </a:xfrm>
          <a:prstGeom prst="rect">
            <a:avLst/>
          </a:prstGeom>
        </p:spPr>
        <p:txBody>
          <a:bodyPr wrap="square">
            <a:spAutoFit/>
          </a:bodyPr>
          <a:lstStyle/>
          <a:p>
            <a:pPr algn="l"/>
            <a:r>
              <a:rPr lang="en-US" sz="2400" b="1" dirty="0" smtClean="0">
                <a:latin typeface="Myriad Pro" charset="0"/>
                <a:ea typeface="Myriad Pro" charset="0"/>
                <a:cs typeface="Myriad Pro" charset="0"/>
              </a:rPr>
              <a:t>Linkage </a:t>
            </a:r>
            <a:r>
              <a:rPr lang="en-US" sz="2400" b="1" dirty="0">
                <a:latin typeface="Myriad Pro" charset="0"/>
                <a:ea typeface="Myriad Pro" charset="0"/>
                <a:cs typeface="Myriad Pro" charset="0"/>
              </a:rPr>
              <a:t>with Collaborative Services: </a:t>
            </a:r>
            <a:r>
              <a:rPr lang="en-US" sz="2400" dirty="0">
                <a:latin typeface="Myriad Pro" charset="0"/>
                <a:ea typeface="Myriad Pro" charset="0"/>
                <a:cs typeface="Myriad Pro" charset="0"/>
              </a:rPr>
              <a:t>To </a:t>
            </a:r>
            <a:r>
              <a:rPr lang="en-US" sz="2400" dirty="0" smtClean="0">
                <a:latin typeface="Myriad Pro" charset="0"/>
                <a:ea typeface="Myriad Pro" charset="0"/>
                <a:cs typeface="Myriad Pro" charset="0"/>
              </a:rPr>
              <a:t>link </a:t>
            </a:r>
            <a:r>
              <a:rPr lang="en-US" sz="2400" dirty="0">
                <a:latin typeface="Myriad Pro" charset="0"/>
                <a:ea typeface="Myriad Pro" charset="0"/>
                <a:cs typeface="Myriad Pro" charset="0"/>
              </a:rPr>
              <a:t>with available services needed at the time or in the future</a:t>
            </a:r>
            <a:r>
              <a:rPr lang="en-US" sz="2400" dirty="0" smtClean="0">
                <a:latin typeface="Myriad Pro" charset="0"/>
                <a:ea typeface="Myriad Pro" charset="0"/>
                <a:cs typeface="Myriad Pro" charset="0"/>
              </a:rPr>
              <a:t>.</a:t>
            </a:r>
            <a:endParaRPr lang="en-US" sz="24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
        <p:nvSpPr>
          <p:cNvPr id="8" name="TextBox 7"/>
          <p:cNvSpPr txBox="1"/>
          <p:nvPr/>
        </p:nvSpPr>
        <p:spPr>
          <a:xfrm>
            <a:off x="1043009" y="4370339"/>
            <a:ext cx="10565222"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dirty="0" smtClean="0">
                <a:latin typeface="Myriad Pro" charset="0"/>
                <a:ea typeface="Myriad Pro" charset="0"/>
                <a:cs typeface="Myriad Pro" charset="0"/>
              </a:rPr>
              <a:t>Develop a plan based on needs and resources</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Identify</a:t>
            </a: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 easily implemented action steps.</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baseline="0" dirty="0" smtClean="0">
                <a:latin typeface="Myriad Pro" charset="0"/>
                <a:ea typeface="Myriad Pro" charset="0"/>
                <a:cs typeface="Myriad Pro" charset="0"/>
              </a:rPr>
              <a:t>Link with peers on the</a:t>
            </a:r>
            <a:r>
              <a:rPr lang="en-US" sz="3600" dirty="0" smtClean="0">
                <a:latin typeface="Myriad Pro" charset="0"/>
                <a:ea typeface="Myriad Pro" charset="0"/>
                <a:cs typeface="Myriad Pro" charset="0"/>
              </a:rPr>
              <a:t> individuals shift</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kumimoji="0" lang="en-US" sz="3600" i="0" u="none" strike="noStrike" cap="none" spc="0" normalizeH="0" baseline="0" dirty="0" smtClean="0">
                <a:ln>
                  <a:noFill/>
                </a:ln>
                <a:solidFill>
                  <a:srgbClr val="FFFFFF"/>
                </a:solidFill>
                <a:effectLst/>
                <a:uFillTx/>
                <a:latin typeface="Myriad Pro" charset="0"/>
                <a:ea typeface="Myriad Pro" charset="0"/>
                <a:cs typeface="Myriad Pro" charset="0"/>
                <a:sym typeface="Helvetica Light"/>
              </a:rPr>
              <a:t>Check</a:t>
            </a:r>
            <a:r>
              <a:rPr kumimoji="0" lang="en-US" sz="3600" i="0" u="none" strike="noStrike" cap="none" spc="0" normalizeH="0" dirty="0" smtClean="0">
                <a:ln>
                  <a:noFill/>
                </a:ln>
                <a:solidFill>
                  <a:srgbClr val="FFFFFF"/>
                </a:solidFill>
                <a:effectLst/>
                <a:uFillTx/>
                <a:latin typeface="Myriad Pro" charset="0"/>
                <a:ea typeface="Myriad Pro" charset="0"/>
                <a:cs typeface="Myriad Pro" charset="0"/>
                <a:sym typeface="Helvetica Light"/>
              </a:rPr>
              <a:t> back to ensure all is well</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3600" baseline="0" dirty="0" smtClean="0">
                <a:latin typeface="Myriad Pro" charset="0"/>
                <a:ea typeface="Myriad Pro" charset="0"/>
                <a:cs typeface="Myriad Pro" charset="0"/>
              </a:rPr>
              <a:t>Reassure</a:t>
            </a:r>
            <a:r>
              <a:rPr lang="en-US" sz="3600" dirty="0" smtClean="0">
                <a:latin typeface="Myriad Pro" charset="0"/>
                <a:ea typeface="Myriad Pro" charset="0"/>
                <a:cs typeface="Myriad Pro" charset="0"/>
              </a:rPr>
              <a:t> the process is “normal”</a:t>
            </a:r>
            <a:endParaRPr kumimoji="0" lang="en-US" sz="360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784023954"/>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4031873"/>
          </a:xfrm>
          <a:prstGeom prst="rect">
            <a:avLst/>
          </a:prstGeom>
        </p:spPr>
        <p:txBody>
          <a:bodyPr wrap="square">
            <a:spAutoFit/>
          </a:bodyPr>
          <a:lstStyle/>
          <a:p>
            <a:pPr algn="l"/>
            <a:r>
              <a:rPr lang="en-US" sz="3200" dirty="0" smtClean="0"/>
              <a:t>Formally and informally firefighters support each other.</a:t>
            </a:r>
          </a:p>
          <a:p>
            <a:pPr algn="l"/>
            <a:endParaRPr lang="en-US" sz="3200" dirty="0">
              <a:latin typeface="Myriad Pro" charset="0"/>
              <a:ea typeface="Myriad Pro" charset="0"/>
              <a:cs typeface="Myriad Pro" charset="0"/>
            </a:endParaRPr>
          </a:p>
          <a:p>
            <a:pPr algn="l"/>
            <a:r>
              <a:rPr lang="en-US" sz="3200" dirty="0" smtClean="0">
                <a:latin typeface="Myriad Pro" charset="0"/>
                <a:ea typeface="Myriad Pro" charset="0"/>
                <a:cs typeface="Myriad Pro" charset="0"/>
              </a:rPr>
              <a:t>Firefighters need to support each other.</a:t>
            </a:r>
          </a:p>
          <a:p>
            <a:pPr algn="l"/>
            <a:endParaRPr lang="en-US" sz="3200" dirty="0">
              <a:latin typeface="Myriad Pro" charset="0"/>
              <a:ea typeface="Myriad Pro" charset="0"/>
              <a:cs typeface="Myriad Pro" charset="0"/>
            </a:endParaRPr>
          </a:p>
          <a:p>
            <a:pPr algn="l"/>
            <a:r>
              <a:rPr lang="en-US" sz="4800" dirty="0" smtClean="0">
                <a:latin typeface="Myriad Pro" charset="0"/>
                <a:ea typeface="Myriad Pro" charset="0"/>
                <a:cs typeface="Myriad Pro" charset="0"/>
              </a:rPr>
              <a:t>How might firefighters support each other to reduce the risk of the impact of trauma?</a:t>
            </a:r>
          </a:p>
          <a:p>
            <a:pPr algn="l"/>
            <a:endParaRPr lang="en-US" sz="3200" dirty="0">
              <a:latin typeface="Myriad Pro" charset="0"/>
              <a:ea typeface="Myriad Pro" charset="0"/>
              <a:cs typeface="Myriad Pro" charset="0"/>
            </a:endParaRPr>
          </a:p>
        </p:txBody>
      </p:sp>
      <p:sp>
        <p:nvSpPr>
          <p:cNvPr id="6" name="TextBox 5"/>
          <p:cNvSpPr txBox="1"/>
          <p:nvPr/>
        </p:nvSpPr>
        <p:spPr>
          <a:xfrm>
            <a:off x="247973" y="9214165"/>
            <a:ext cx="127568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dirty="0"/>
              <a:t>https://</a:t>
            </a:r>
            <a:r>
              <a:rPr lang="en-US" sz="1600" dirty="0" err="1"/>
              <a:t>www.nctsn.org</a:t>
            </a:r>
            <a:r>
              <a:rPr lang="en-US" sz="1600" dirty="0"/>
              <a:t>/treatments-and-practices/psychological-first-aid-and-skills-for-psychological-recovery/about-</a:t>
            </a:r>
            <a:r>
              <a:rPr lang="en-US" sz="1600" dirty="0" err="1"/>
              <a:t>pfa</a:t>
            </a:r>
            <a:endParaRPr kumimoji="0" lang="en-US" sz="1600" b="0" i="0" u="none" strike="noStrike" cap="none" spc="0" normalizeH="0" baseline="0" dirty="0">
              <a:ln>
                <a:noFill/>
              </a:ln>
              <a:solidFill>
                <a:srgbClr val="FFFFFF"/>
              </a:solidFill>
              <a:effectLst/>
              <a:uFillTx/>
              <a:sym typeface="Helvetica Light"/>
            </a:endParaRPr>
          </a:p>
        </p:txBody>
      </p:sp>
    </p:spTree>
    <p:extLst>
      <p:ext uri="{BB962C8B-B14F-4D97-AF65-F5344CB8AC3E}">
        <p14:creationId xmlns:p14="http://schemas.microsoft.com/office/powerpoint/2010/main" val="76569551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4524315"/>
          </a:xfrm>
          <a:prstGeom prst="rect">
            <a:avLst/>
          </a:prstGeom>
        </p:spPr>
        <p:txBody>
          <a:bodyPr wrap="square">
            <a:spAutoFit/>
          </a:bodyPr>
          <a:lstStyle/>
          <a:p>
            <a:pPr marL="457200" indent="-457200" algn="l">
              <a:buFont typeface="Arial" charset="0"/>
              <a:buChar char="•"/>
            </a:pPr>
            <a:r>
              <a:rPr lang="en-US" sz="3200" dirty="0">
                <a:latin typeface="Myriad Pro" charset="0"/>
                <a:ea typeface="Myriad Pro" charset="0"/>
                <a:cs typeface="Myriad Pro" charset="0"/>
              </a:rPr>
              <a:t>Peer Supporters learn the components of behavioral health and the commonality of behavioral health disorders. They serve as advocates for mental health and become a first line of defense for a </a:t>
            </a:r>
            <a:r>
              <a:rPr lang="en-US" sz="3200" dirty="0" smtClean="0">
                <a:latin typeface="Myriad Pro" charset="0"/>
                <a:ea typeface="Myriad Pro" charset="0"/>
                <a:cs typeface="Myriad Pro" charset="0"/>
              </a:rPr>
              <a:t>firefighter </a:t>
            </a:r>
            <a:r>
              <a:rPr lang="en-US" sz="3200" dirty="0">
                <a:latin typeface="Myriad Pro" charset="0"/>
                <a:ea typeface="Myriad Pro" charset="0"/>
                <a:cs typeface="Myriad Pro" charset="0"/>
              </a:rPr>
              <a:t>who may be suffering in silence.  </a:t>
            </a: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r>
              <a:rPr lang="en-US" sz="3200" dirty="0" smtClean="0">
                <a:latin typeface="Myriad Pro" charset="0"/>
                <a:ea typeface="Myriad Pro" charset="0"/>
                <a:cs typeface="Myriad Pro" charset="0"/>
              </a:rPr>
              <a:t>The </a:t>
            </a:r>
            <a:r>
              <a:rPr lang="en-US" sz="3200" dirty="0">
                <a:latin typeface="Myriad Pro" charset="0"/>
                <a:ea typeface="Myriad Pro" charset="0"/>
                <a:cs typeface="Myriad Pro" charset="0"/>
              </a:rPr>
              <a:t>three main components of peer support </a:t>
            </a:r>
            <a:r>
              <a:rPr lang="en-US" sz="3200" dirty="0" smtClean="0">
                <a:latin typeface="Myriad Pro" charset="0"/>
                <a:ea typeface="Myriad Pro" charset="0"/>
                <a:cs typeface="Myriad Pro" charset="0"/>
              </a:rPr>
              <a:t>are:</a:t>
            </a:r>
          </a:p>
          <a:p>
            <a:pPr marL="457200" lvl="7" indent="-457200" algn="l">
              <a:buFont typeface="Courier New" charset="0"/>
              <a:buChar char="o"/>
            </a:pPr>
            <a:r>
              <a:rPr lang="en-US" sz="3200" dirty="0" smtClean="0">
                <a:latin typeface="Myriad Pro" charset="0"/>
                <a:ea typeface="Myriad Pro" charset="0"/>
                <a:cs typeface="Myriad Pro" charset="0"/>
              </a:rPr>
              <a:t>Listening</a:t>
            </a:r>
          </a:p>
          <a:p>
            <a:pPr marL="457200" lvl="4" indent="-457200" algn="l">
              <a:buFont typeface="Courier New" charset="0"/>
              <a:buChar char="o"/>
            </a:pPr>
            <a:r>
              <a:rPr lang="en-US" sz="3200" dirty="0" smtClean="0">
                <a:latin typeface="Myriad Pro" charset="0"/>
                <a:ea typeface="Myriad Pro" charset="0"/>
                <a:cs typeface="Myriad Pro" charset="0"/>
              </a:rPr>
              <a:t>Confidentiality</a:t>
            </a:r>
          </a:p>
          <a:p>
            <a:pPr marL="457200" lvl="4" indent="-457200" algn="l">
              <a:buFont typeface="Courier New" charset="0"/>
              <a:buChar char="o"/>
            </a:pPr>
            <a:r>
              <a:rPr lang="en-US" sz="3200" dirty="0">
                <a:latin typeface="Myriad Pro" charset="0"/>
                <a:ea typeface="Myriad Pro" charset="0"/>
                <a:cs typeface="Myriad Pro" charset="0"/>
              </a:rPr>
              <a:t>A</a:t>
            </a:r>
            <a:r>
              <a:rPr lang="en-US" sz="3200" dirty="0" smtClean="0">
                <a:latin typeface="Myriad Pro" charset="0"/>
                <a:ea typeface="Myriad Pro" charset="0"/>
                <a:cs typeface="Myriad Pro" charset="0"/>
              </a:rPr>
              <a:t>ction planning </a:t>
            </a:r>
          </a:p>
        </p:txBody>
      </p:sp>
    </p:spTree>
    <p:extLst>
      <p:ext uri="{BB962C8B-B14F-4D97-AF65-F5344CB8AC3E}">
        <p14:creationId xmlns:p14="http://schemas.microsoft.com/office/powerpoint/2010/main" val="1829630293"/>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 DO</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6986528"/>
          </a:xfrm>
          <a:prstGeom prst="rect">
            <a:avLst/>
          </a:prstGeom>
        </p:spPr>
        <p:txBody>
          <a:bodyPr wrap="square">
            <a:spAutoFit/>
          </a:bodyPr>
          <a:lstStyle/>
          <a:p>
            <a:pPr marL="457200" indent="-457200" algn="l">
              <a:buFont typeface="Arial" charset="0"/>
              <a:buChar char="•"/>
            </a:pPr>
            <a:r>
              <a:rPr lang="en-US" sz="3200" b="1" dirty="0" smtClean="0">
                <a:latin typeface="Myriad Pro" charset="0"/>
                <a:ea typeface="Myriad Pro" charset="0"/>
                <a:cs typeface="Myriad Pro" charset="0"/>
              </a:rPr>
              <a:t>Notice</a:t>
            </a:r>
            <a:r>
              <a:rPr lang="en-US" sz="3200" dirty="0" smtClean="0">
                <a:latin typeface="Myriad Pro" charset="0"/>
                <a:ea typeface="Myriad Pro" charset="0"/>
                <a:cs typeface="Myriad Pro" charset="0"/>
              </a:rPr>
              <a:t> individuals that may need to talk</a:t>
            </a:r>
          </a:p>
          <a:p>
            <a:pPr marL="457200" indent="-457200" algn="l">
              <a:buFont typeface="Arial" charset="0"/>
              <a:buChar char="•"/>
            </a:pPr>
            <a:r>
              <a:rPr lang="en-US" sz="3200" b="1" dirty="0" smtClean="0">
                <a:latin typeface="Myriad Pro" charset="0"/>
                <a:ea typeface="Myriad Pro" charset="0"/>
                <a:cs typeface="Myriad Pro" charset="0"/>
              </a:rPr>
              <a:t>Be available and non-judgmental</a:t>
            </a:r>
          </a:p>
          <a:p>
            <a:pPr marL="457200" indent="-457200" algn="l">
              <a:buFont typeface="Arial" charset="0"/>
              <a:buChar char="•"/>
            </a:pPr>
            <a:r>
              <a:rPr lang="en-US" sz="3200" b="1" dirty="0" smtClean="0">
                <a:latin typeface="Myriad Pro" charset="0"/>
                <a:ea typeface="Myriad Pro" charset="0"/>
                <a:cs typeface="Myriad Pro" charset="0"/>
              </a:rPr>
              <a:t>Listen</a:t>
            </a:r>
            <a:r>
              <a:rPr lang="en-US" sz="3200" dirty="0">
                <a:latin typeface="Myriad Pro" charset="0"/>
                <a:ea typeface="Myriad Pro" charset="0"/>
                <a:cs typeface="Myriad Pro" charset="0"/>
              </a:rPr>
              <a:t> </a:t>
            </a:r>
            <a:r>
              <a:rPr lang="en-US" sz="3200" dirty="0" smtClean="0">
                <a:latin typeface="Myriad Pro" charset="0"/>
                <a:ea typeface="Myriad Pro" charset="0"/>
                <a:cs typeface="Myriad Pro" charset="0"/>
              </a:rPr>
              <a:t>- hear the story from their perspective</a:t>
            </a:r>
          </a:p>
          <a:p>
            <a:pPr marL="457200" indent="-457200" algn="l">
              <a:buFont typeface="Arial" charset="0"/>
              <a:buChar char="•"/>
            </a:pPr>
            <a:r>
              <a:rPr lang="en-US" sz="3200" b="1" dirty="0" smtClean="0">
                <a:latin typeface="Myriad Pro" charset="0"/>
                <a:ea typeface="Myriad Pro" charset="0"/>
                <a:cs typeface="Myriad Pro" charset="0"/>
              </a:rPr>
              <a:t>Summarize</a:t>
            </a:r>
            <a:r>
              <a:rPr lang="en-US" sz="3200" dirty="0" smtClean="0">
                <a:latin typeface="Myriad Pro" charset="0"/>
                <a:ea typeface="Myriad Pro" charset="0"/>
                <a:cs typeface="Myriad Pro" charset="0"/>
              </a:rPr>
              <a:t> what you heard</a:t>
            </a:r>
          </a:p>
          <a:p>
            <a:pPr marL="457200" indent="-457200" algn="l">
              <a:buFont typeface="Arial" charset="0"/>
              <a:buChar char="•"/>
            </a:pPr>
            <a:r>
              <a:rPr lang="en-US" sz="3200" b="1" dirty="0" smtClean="0">
                <a:latin typeface="Myriad Pro" charset="0"/>
                <a:ea typeface="Myriad Pro" charset="0"/>
                <a:cs typeface="Myriad Pro" charset="0"/>
              </a:rPr>
              <a:t>Empathize</a:t>
            </a:r>
            <a:r>
              <a:rPr lang="en-US" sz="3200" dirty="0" smtClean="0">
                <a:latin typeface="Myriad Pro" charset="0"/>
                <a:ea typeface="Myriad Pro" charset="0"/>
                <a:cs typeface="Myriad Pro" charset="0"/>
              </a:rPr>
              <a:t> with the individual</a:t>
            </a:r>
          </a:p>
          <a:p>
            <a:pPr marL="457200" indent="-457200" algn="l">
              <a:buFont typeface="Arial" charset="0"/>
              <a:buChar char="•"/>
            </a:pPr>
            <a:r>
              <a:rPr lang="en-US" sz="3200" dirty="0" smtClean="0">
                <a:latin typeface="Myriad Pro" charset="0"/>
                <a:ea typeface="Myriad Pro" charset="0"/>
                <a:cs typeface="Myriad Pro" charset="0"/>
              </a:rPr>
              <a:t>Limit potential distraction</a:t>
            </a:r>
          </a:p>
          <a:p>
            <a:pPr marL="457200" indent="-457200" algn="l">
              <a:buFont typeface="Arial" charset="0"/>
              <a:buChar char="•"/>
            </a:pPr>
            <a:r>
              <a:rPr lang="en-US" sz="3200" dirty="0" smtClean="0">
                <a:latin typeface="Myriad Pro" charset="0"/>
                <a:ea typeface="Myriad Pro" charset="0"/>
                <a:cs typeface="Myriad Pro" charset="0"/>
              </a:rPr>
              <a:t>Make eye contact or sit next to the person to show support</a:t>
            </a:r>
          </a:p>
          <a:p>
            <a:pPr marL="457200" indent="-457200" algn="l">
              <a:buFont typeface="Arial" charset="0"/>
              <a:buChar char="•"/>
            </a:pPr>
            <a:r>
              <a:rPr lang="en-US" sz="3200" dirty="0" smtClean="0">
                <a:latin typeface="Myriad Pro" charset="0"/>
                <a:ea typeface="Myriad Pro" charset="0"/>
                <a:cs typeface="Myriad Pro" charset="0"/>
              </a:rPr>
              <a:t>Notice differences in what the person says vs their behavior</a:t>
            </a:r>
          </a:p>
          <a:p>
            <a:pPr marL="457200" indent="-457200" algn="l">
              <a:buFont typeface="Arial" charset="0"/>
              <a:buChar char="•"/>
            </a:pPr>
            <a:r>
              <a:rPr lang="en-US" sz="3200" dirty="0" smtClean="0">
                <a:latin typeface="Myriad Pro" charset="0"/>
                <a:ea typeface="Myriad Pro" charset="0"/>
                <a:cs typeface="Myriad Pro" charset="0"/>
              </a:rPr>
              <a:t>Ask supportive questions </a:t>
            </a:r>
            <a:r>
              <a:rPr lang="mr-IN" sz="3200" dirty="0" smtClean="0">
                <a:latin typeface="Myriad Pro" charset="0"/>
                <a:ea typeface="Myriad Pro" charset="0"/>
                <a:cs typeface="Myriad Pro" charset="0"/>
              </a:rPr>
              <a:t>–</a:t>
            </a:r>
            <a:r>
              <a:rPr lang="en-US" sz="3200" dirty="0" smtClean="0">
                <a:latin typeface="Myriad Pro" charset="0"/>
                <a:ea typeface="Myriad Pro" charset="0"/>
                <a:cs typeface="Myriad Pro" charset="0"/>
              </a:rPr>
              <a:t> (what can I do?  Who else would you like to talk to? What do you need right now?  </a:t>
            </a:r>
            <a:r>
              <a:rPr lang="en-US" sz="3200" dirty="0" err="1" smtClean="0">
                <a:latin typeface="Myriad Pro" charset="0"/>
                <a:ea typeface="Myriad Pro" charset="0"/>
                <a:cs typeface="Myriad Pro" charset="0"/>
              </a:rPr>
              <a:t>Etc</a:t>
            </a:r>
            <a:r>
              <a:rPr lang="en-US" sz="3200" dirty="0" smtClean="0">
                <a:latin typeface="Myriad Pro" charset="0"/>
                <a:ea typeface="Myriad Pro" charset="0"/>
                <a:cs typeface="Myriad Pro" charset="0"/>
              </a:rPr>
              <a:t>)</a:t>
            </a:r>
          </a:p>
          <a:p>
            <a:pPr marL="457200" indent="-457200" algn="l">
              <a:buFont typeface="Arial" charset="0"/>
              <a:buChar char="•"/>
            </a:pPr>
            <a:r>
              <a:rPr lang="en-US" sz="3200" dirty="0" smtClean="0">
                <a:latin typeface="Myriad Pro" charset="0"/>
                <a:ea typeface="Myriad Pro" charset="0"/>
                <a:cs typeface="Myriad Pro" charset="0"/>
              </a:rPr>
              <a:t>Respect privacy of the individual</a:t>
            </a:r>
          </a:p>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Tree>
    <p:extLst>
      <p:ext uri="{BB962C8B-B14F-4D97-AF65-F5344CB8AC3E}">
        <p14:creationId xmlns:p14="http://schemas.microsoft.com/office/powerpoint/2010/main" val="1093686376"/>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DON’T</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8463855"/>
          </a:xfrm>
          <a:prstGeom prst="rect">
            <a:avLst/>
          </a:prstGeom>
        </p:spPr>
        <p:txBody>
          <a:bodyPr wrap="square">
            <a:spAutoFit/>
          </a:bodyPr>
          <a:lstStyle/>
          <a:p>
            <a:pPr marL="457200" indent="-457200" algn="l">
              <a:buFont typeface="Arial" charset="0"/>
              <a:buChar char="•"/>
            </a:pPr>
            <a:r>
              <a:rPr lang="en-US" sz="3200" b="1" dirty="0" smtClean="0">
                <a:latin typeface="Myriad Pro" charset="0"/>
                <a:ea typeface="Myriad Pro" charset="0"/>
                <a:cs typeface="Myriad Pro" charset="0"/>
              </a:rPr>
              <a:t>Do not jump to conclusions</a:t>
            </a:r>
          </a:p>
          <a:p>
            <a:pPr marL="457200" indent="-457200" algn="l">
              <a:buFont typeface="Arial" charset="0"/>
              <a:buChar char="•"/>
            </a:pPr>
            <a:r>
              <a:rPr lang="en-US" sz="3200" b="1" dirty="0" smtClean="0">
                <a:latin typeface="Myriad Pro" charset="0"/>
                <a:ea typeface="Myriad Pro" charset="0"/>
                <a:cs typeface="Myriad Pro" charset="0"/>
              </a:rPr>
              <a:t>Do not tell the person how they feel is wrong</a:t>
            </a:r>
          </a:p>
          <a:p>
            <a:pPr marL="457200" indent="-457200" algn="l">
              <a:buFont typeface="Arial" charset="0"/>
              <a:buChar char="•"/>
            </a:pPr>
            <a:r>
              <a:rPr lang="en-US" sz="3200" b="1" dirty="0" smtClean="0">
                <a:latin typeface="Myriad Pro" charset="0"/>
                <a:ea typeface="Myriad Pro" charset="0"/>
                <a:cs typeface="Myriad Pro" charset="0"/>
              </a:rPr>
              <a:t>Do not judge</a:t>
            </a:r>
          </a:p>
          <a:p>
            <a:pPr marL="457200" indent="-457200" algn="l">
              <a:buFont typeface="Arial" charset="0"/>
              <a:buChar char="•"/>
            </a:pPr>
            <a:r>
              <a:rPr lang="en-US" sz="3200" b="1" dirty="0" smtClean="0">
                <a:latin typeface="Myriad Pro" charset="0"/>
                <a:ea typeface="Myriad Pro" charset="0"/>
                <a:cs typeface="Myriad Pro" charset="0"/>
              </a:rPr>
              <a:t>Do not move to solve the problem before understanding the entire story</a:t>
            </a:r>
          </a:p>
          <a:p>
            <a:pPr marL="457200" indent="-457200" algn="l">
              <a:buFont typeface="Arial" charset="0"/>
              <a:buChar char="•"/>
            </a:pPr>
            <a:r>
              <a:rPr lang="en-US" sz="3200" b="1" dirty="0" smtClean="0">
                <a:latin typeface="Myriad Pro" charset="0"/>
                <a:ea typeface="Myriad Pro" charset="0"/>
                <a:cs typeface="Myriad Pro" charset="0"/>
              </a:rPr>
              <a:t>Avoid closed questions </a:t>
            </a:r>
          </a:p>
          <a:p>
            <a:pPr marL="457200" indent="-457200" algn="l">
              <a:buFont typeface="Arial" charset="0"/>
              <a:buChar char="•"/>
            </a:pPr>
            <a:r>
              <a:rPr lang="en-US" sz="3200" b="1" dirty="0" smtClean="0">
                <a:latin typeface="Myriad Pro" charset="0"/>
                <a:ea typeface="Myriad Pro" charset="0"/>
                <a:cs typeface="Myriad Pro" charset="0"/>
              </a:rPr>
              <a:t>Do not offer your solutions </a:t>
            </a:r>
            <a:r>
              <a:rPr lang="mr-IN" sz="3200" b="1" dirty="0" smtClean="0">
                <a:latin typeface="Myriad Pro" charset="0"/>
                <a:ea typeface="Myriad Pro" charset="0"/>
                <a:cs typeface="Myriad Pro" charset="0"/>
              </a:rPr>
              <a:t>–</a:t>
            </a:r>
            <a:r>
              <a:rPr lang="en-US" sz="3200" b="1" dirty="0" smtClean="0">
                <a:latin typeface="Myriad Pro" charset="0"/>
                <a:ea typeface="Myriad Pro" charset="0"/>
                <a:cs typeface="Myriad Pro" charset="0"/>
              </a:rPr>
              <a:t> Instead, get their thoughts/ideas.</a:t>
            </a:r>
          </a:p>
          <a:p>
            <a:pPr marL="457200" indent="-457200" algn="l">
              <a:buFont typeface="Arial" charset="0"/>
              <a:buChar char="•"/>
            </a:pPr>
            <a:r>
              <a:rPr lang="en-US" sz="3200" b="1" dirty="0" smtClean="0">
                <a:latin typeface="Myriad Pro" charset="0"/>
                <a:ea typeface="Myriad Pro" charset="0"/>
                <a:cs typeface="Myriad Pro" charset="0"/>
              </a:rPr>
              <a:t>Do not tell other peers about the content of the conversation without permission (unless there is a safety concern).</a:t>
            </a:r>
          </a:p>
          <a:p>
            <a:pPr marL="457200" indent="-457200" algn="l">
              <a:buFont typeface="Arial" charset="0"/>
              <a:buChar char="•"/>
            </a:pPr>
            <a:r>
              <a:rPr lang="en-US" sz="3200" b="1" dirty="0">
                <a:latin typeface="Myriad Pro" charset="0"/>
                <a:ea typeface="Myriad Pro" charset="0"/>
                <a:cs typeface="Myriad Pro" charset="0"/>
              </a:rPr>
              <a:t>Do not take calls or have other discussions during the support conversation</a:t>
            </a:r>
          </a:p>
          <a:p>
            <a:pPr marL="457200" indent="-457200" algn="l">
              <a:buFont typeface="Arial" charset="0"/>
              <a:buChar char="•"/>
            </a:pPr>
            <a:endParaRPr lang="en-US" sz="3200" b="1" dirty="0" smtClean="0">
              <a:latin typeface="Myriad Pro" charset="0"/>
              <a:ea typeface="Myriad Pro" charset="0"/>
              <a:cs typeface="Myriad Pro" charset="0"/>
            </a:endParaRPr>
          </a:p>
          <a:p>
            <a:pPr marL="457200" indent="-457200" algn="l">
              <a:buFont typeface="Arial" charset="0"/>
              <a:buChar char="•"/>
            </a:pPr>
            <a:endParaRPr lang="en-US" sz="3200" b="1"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Tree>
    <p:extLst>
      <p:ext uri="{BB962C8B-B14F-4D97-AF65-F5344CB8AC3E}">
        <p14:creationId xmlns:p14="http://schemas.microsoft.com/office/powerpoint/2010/main" val="52069012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Trauma Informed Responses</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1569660"/>
          </a:xfrm>
          <a:prstGeom prst="rect">
            <a:avLst/>
          </a:prstGeom>
        </p:spPr>
        <p:txBody>
          <a:bodyPr wrap="square">
            <a:spAutoFit/>
          </a:bodyPr>
          <a:lstStyle/>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
        <p:nvSpPr>
          <p:cNvPr id="3" name="Rectangle 2"/>
          <p:cNvSpPr/>
          <p:nvPr/>
        </p:nvSpPr>
        <p:spPr>
          <a:xfrm>
            <a:off x="785610" y="1737479"/>
            <a:ext cx="8967990" cy="5078313"/>
          </a:xfrm>
          <a:prstGeom prst="rect">
            <a:avLst/>
          </a:prstGeom>
        </p:spPr>
        <p:txBody>
          <a:bodyPr wrap="square">
            <a:spAutoFit/>
          </a:bodyPr>
          <a:lstStyle/>
          <a:p>
            <a:pPr algn="l"/>
            <a:r>
              <a:rPr lang="en-US" b="1" dirty="0">
                <a:solidFill>
                  <a:schemeClr val="tx1"/>
                </a:solidFill>
                <a:latin typeface="Myriad Pro" charset="0"/>
                <a:ea typeface="Myriad Pro" charset="0"/>
                <a:cs typeface="Myriad Pro" charset="0"/>
              </a:rPr>
              <a:t>Respect</a:t>
            </a:r>
          </a:p>
          <a:p>
            <a:pPr marL="457200" lvl="1" indent="-457200" algn="l">
              <a:buFont typeface="Arial" charset="0"/>
              <a:buChar char="•"/>
            </a:pPr>
            <a:r>
              <a:rPr lang="en-US" sz="2600" dirty="0">
                <a:latin typeface="Myriad Pro" charset="0"/>
                <a:ea typeface="Myriad Pro" charset="0"/>
                <a:cs typeface="Myriad Pro" charset="0"/>
              </a:rPr>
              <a:t>Essential that we offer and expect respect</a:t>
            </a:r>
          </a:p>
          <a:p>
            <a:pPr marL="457200" lvl="1" indent="-457200" algn="l">
              <a:buFont typeface="Arial" charset="0"/>
              <a:buChar char="•"/>
            </a:pPr>
            <a:r>
              <a:rPr lang="en-US" sz="2600" dirty="0">
                <a:latin typeface="Myriad Pro" charset="0"/>
                <a:ea typeface="Myriad Pro" charset="0"/>
                <a:cs typeface="Myriad Pro" charset="0"/>
              </a:rPr>
              <a:t>Respect is the key to regaining self-assurance and self-confidence</a:t>
            </a:r>
          </a:p>
          <a:p>
            <a:pPr marL="457200" lvl="1" indent="-457200" algn="l">
              <a:buFont typeface="Arial" charset="0"/>
              <a:buChar char="•"/>
            </a:pPr>
            <a:r>
              <a:rPr lang="en-US" sz="2600" dirty="0">
                <a:latin typeface="Myriad Pro" charset="0"/>
                <a:ea typeface="Myriad Pro" charset="0"/>
                <a:cs typeface="Myriad Pro" charset="0"/>
              </a:rPr>
              <a:t>Self-assurance and self-confidence are key components to return to functioning.</a:t>
            </a:r>
          </a:p>
          <a:p>
            <a:pPr marL="457200" lvl="1" indent="-457200" algn="l">
              <a:buFont typeface="Arial" charset="0"/>
              <a:buChar char="•"/>
            </a:pPr>
            <a:r>
              <a:rPr lang="en-US" sz="2600" dirty="0" smtClean="0">
                <a:latin typeface="Myriad Pro" charset="0"/>
                <a:ea typeface="Myriad Pro" charset="0"/>
                <a:cs typeface="Myriad Pro" charset="0"/>
              </a:rPr>
              <a:t>Process </a:t>
            </a:r>
            <a:r>
              <a:rPr lang="en-US" sz="2600" dirty="0">
                <a:latin typeface="Myriad Pro" charset="0"/>
                <a:ea typeface="Myriad Pro" charset="0"/>
                <a:cs typeface="Myriad Pro" charset="0"/>
              </a:rPr>
              <a:t>an event in a neutral </a:t>
            </a:r>
            <a:r>
              <a:rPr lang="en-US" sz="2600" dirty="0" smtClean="0">
                <a:latin typeface="Myriad Pro" charset="0"/>
                <a:ea typeface="Myriad Pro" charset="0"/>
                <a:cs typeface="Myriad Pro" charset="0"/>
              </a:rPr>
              <a:t>area. This offers </a:t>
            </a:r>
            <a:r>
              <a:rPr lang="en-US" sz="2600" dirty="0">
                <a:latin typeface="Myriad Pro" charset="0"/>
                <a:ea typeface="Myriad Pro" charset="0"/>
                <a:cs typeface="Myriad Pro" charset="0"/>
              </a:rPr>
              <a:t>both space and time needed to process what just happened. </a:t>
            </a:r>
          </a:p>
          <a:p>
            <a:pPr lvl="2" algn="l"/>
            <a:r>
              <a:rPr lang="en-US" sz="2600" dirty="0" smtClean="0">
                <a:latin typeface="Myriad Pro" charset="0"/>
                <a:ea typeface="Myriad Pro" charset="0"/>
                <a:cs typeface="Myriad Pro" charset="0"/>
              </a:rPr>
              <a:t>-Take </a:t>
            </a:r>
            <a:r>
              <a:rPr lang="en-US" sz="2600" dirty="0">
                <a:latin typeface="Myriad Pro" charset="0"/>
                <a:ea typeface="Myriad Pro" charset="0"/>
                <a:cs typeface="Myriad Pro" charset="0"/>
              </a:rPr>
              <a:t>a walk</a:t>
            </a:r>
          </a:p>
          <a:p>
            <a:pPr lvl="2" algn="l"/>
            <a:r>
              <a:rPr lang="en-US" sz="2600" dirty="0" smtClean="0">
                <a:latin typeface="Myriad Pro" charset="0"/>
                <a:ea typeface="Myriad Pro" charset="0"/>
                <a:cs typeface="Myriad Pro" charset="0"/>
              </a:rPr>
              <a:t>-Get coffee or tea together</a:t>
            </a:r>
            <a:endParaRPr lang="en-US" sz="2600" dirty="0">
              <a:latin typeface="Myriad Pro" charset="0"/>
              <a:ea typeface="Myriad Pro" charset="0"/>
              <a:cs typeface="Myriad Pro" charset="0"/>
            </a:endParaRPr>
          </a:p>
          <a:p>
            <a:pPr lvl="2" algn="l"/>
            <a:r>
              <a:rPr lang="en-US" sz="2600" dirty="0" smtClean="0">
                <a:latin typeface="Myriad Pro" charset="0"/>
                <a:ea typeface="Myriad Pro" charset="0"/>
                <a:cs typeface="Myriad Pro" charset="0"/>
              </a:rPr>
              <a:t>-Discuss </a:t>
            </a:r>
            <a:r>
              <a:rPr lang="en-US" sz="2600" dirty="0">
                <a:latin typeface="Myriad Pro" charset="0"/>
                <a:ea typeface="Myriad Pro" charset="0"/>
                <a:cs typeface="Myriad Pro" charset="0"/>
              </a:rPr>
              <a:t>what’s needed</a:t>
            </a:r>
          </a:p>
          <a:p>
            <a:pPr lvl="2" algn="l"/>
            <a:r>
              <a:rPr lang="en-US" sz="2600" dirty="0" smtClean="0">
                <a:latin typeface="Myriad Pro" charset="0"/>
                <a:ea typeface="Myriad Pro" charset="0"/>
                <a:cs typeface="Myriad Pro" charset="0"/>
              </a:rPr>
              <a:t>-Share </a:t>
            </a:r>
            <a:r>
              <a:rPr lang="en-US" sz="2600" dirty="0">
                <a:latin typeface="Myriad Pro" charset="0"/>
                <a:ea typeface="Myriad Pro" charset="0"/>
                <a:cs typeface="Myriad Pro" charset="0"/>
              </a:rPr>
              <a:t>experiences </a:t>
            </a:r>
          </a:p>
        </p:txBody>
      </p:sp>
    </p:spTree>
    <p:extLst>
      <p:ext uri="{BB962C8B-B14F-4D97-AF65-F5344CB8AC3E}">
        <p14:creationId xmlns:p14="http://schemas.microsoft.com/office/powerpoint/2010/main" val="106154858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Trauma Informed Responses</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1569660"/>
          </a:xfrm>
          <a:prstGeom prst="rect">
            <a:avLst/>
          </a:prstGeom>
        </p:spPr>
        <p:txBody>
          <a:bodyPr wrap="square">
            <a:spAutoFit/>
          </a:bodyPr>
          <a:lstStyle/>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
        <p:nvSpPr>
          <p:cNvPr id="3" name="Rectangle 2"/>
          <p:cNvSpPr/>
          <p:nvPr/>
        </p:nvSpPr>
        <p:spPr>
          <a:xfrm>
            <a:off x="785610" y="1737479"/>
            <a:ext cx="8967990" cy="5878532"/>
          </a:xfrm>
          <a:prstGeom prst="rect">
            <a:avLst/>
          </a:prstGeom>
        </p:spPr>
        <p:txBody>
          <a:bodyPr wrap="square">
            <a:spAutoFit/>
          </a:bodyPr>
          <a:lstStyle/>
          <a:p>
            <a:pPr algn="l"/>
            <a:r>
              <a:rPr lang="en-US" b="1" dirty="0">
                <a:solidFill>
                  <a:schemeClr val="tx1"/>
                </a:solidFill>
                <a:latin typeface="Myriad Pro" charset="0"/>
                <a:ea typeface="Myriad Pro" charset="0"/>
                <a:cs typeface="Myriad Pro" charset="0"/>
              </a:rPr>
              <a:t>Safety</a:t>
            </a:r>
          </a:p>
          <a:p>
            <a:pPr marL="457200" lvl="1" indent="-457200" algn="l">
              <a:buFont typeface="Arial" charset="0"/>
              <a:buChar char="•"/>
            </a:pPr>
            <a:r>
              <a:rPr lang="en-US" sz="2600" dirty="0" smtClean="0">
                <a:latin typeface="Myriad Pro" charset="0"/>
                <a:ea typeface="Myriad Pro" charset="0"/>
                <a:cs typeface="Myriad Pro" charset="0"/>
              </a:rPr>
              <a:t>Responding to emergencies that have an </a:t>
            </a:r>
            <a:r>
              <a:rPr lang="en-US" sz="2600" dirty="0" err="1" smtClean="0">
                <a:latin typeface="Myriad Pro" charset="0"/>
                <a:ea typeface="Myriad Pro" charset="0"/>
                <a:cs typeface="Myriad Pro" charset="0"/>
              </a:rPr>
              <a:t>emptional</a:t>
            </a:r>
            <a:r>
              <a:rPr lang="en-US" sz="2600" dirty="0" smtClean="0">
                <a:latin typeface="Myriad Pro" charset="0"/>
                <a:ea typeface="Myriad Pro" charset="0"/>
                <a:cs typeface="Myriad Pro" charset="0"/>
              </a:rPr>
              <a:t> impact can </a:t>
            </a:r>
            <a:r>
              <a:rPr lang="en-US" sz="2600" dirty="0">
                <a:latin typeface="Myriad Pro" charset="0"/>
                <a:ea typeface="Myriad Pro" charset="0"/>
                <a:cs typeface="Myriad Pro" charset="0"/>
              </a:rPr>
              <a:t>lead </a:t>
            </a:r>
            <a:r>
              <a:rPr lang="en-US" sz="2600" dirty="0" smtClean="0">
                <a:latin typeface="Myriad Pro" charset="0"/>
                <a:ea typeface="Myriad Pro" charset="0"/>
                <a:cs typeface="Myriad Pro" charset="0"/>
              </a:rPr>
              <a:t>individuals to </a:t>
            </a:r>
            <a:r>
              <a:rPr lang="en-US" sz="2600" dirty="0">
                <a:latin typeface="Myriad Pro" charset="0"/>
                <a:ea typeface="Myriad Pro" charset="0"/>
                <a:cs typeface="Myriad Pro" charset="0"/>
              </a:rPr>
              <a:t>begin to question their ability to continue to </a:t>
            </a:r>
            <a:r>
              <a:rPr lang="en-US" sz="2600" dirty="0" smtClean="0">
                <a:latin typeface="Myriad Pro" charset="0"/>
                <a:ea typeface="Myriad Pro" charset="0"/>
                <a:cs typeface="Myriad Pro" charset="0"/>
              </a:rPr>
              <a:t>respond to emergencies safely.</a:t>
            </a:r>
            <a:endParaRPr lang="en-US" sz="2600" dirty="0">
              <a:latin typeface="Myriad Pro" charset="0"/>
              <a:ea typeface="Myriad Pro" charset="0"/>
              <a:cs typeface="Myriad Pro" charset="0"/>
            </a:endParaRPr>
          </a:p>
          <a:p>
            <a:pPr marL="457200" lvl="1" indent="-457200" algn="l">
              <a:buFont typeface="Arial" charset="0"/>
              <a:buChar char="•"/>
            </a:pPr>
            <a:r>
              <a:rPr lang="en-US" sz="2600" dirty="0" smtClean="0">
                <a:latin typeface="Myriad Pro" charset="0"/>
                <a:ea typeface="Myriad Pro" charset="0"/>
                <a:cs typeface="Myriad Pro" charset="0"/>
              </a:rPr>
              <a:t>Assure peers of their skills and abilities</a:t>
            </a:r>
          </a:p>
          <a:p>
            <a:pPr marL="457200" lvl="1" indent="-457200" algn="l">
              <a:buFont typeface="Arial" charset="0"/>
              <a:buChar char="•"/>
            </a:pPr>
            <a:r>
              <a:rPr lang="en-US" sz="2600" dirty="0" smtClean="0">
                <a:latin typeface="Myriad Pro" charset="0"/>
                <a:ea typeface="Myriad Pro" charset="0"/>
                <a:cs typeface="Myriad Pro" charset="0"/>
              </a:rPr>
              <a:t>Support peers in sitting out a run or taking a day off</a:t>
            </a:r>
          </a:p>
          <a:p>
            <a:pPr marL="457200" lvl="1" indent="-457200" algn="l">
              <a:buFont typeface="Arial" charset="0"/>
              <a:buChar char="•"/>
            </a:pPr>
            <a:r>
              <a:rPr lang="en-US" sz="2600" dirty="0" smtClean="0">
                <a:latin typeface="Myriad Pro" charset="0"/>
                <a:ea typeface="Myriad Pro" charset="0"/>
                <a:cs typeface="Myriad Pro" charset="0"/>
              </a:rPr>
              <a:t>Ensure that peers aren’t isolating themselves. </a:t>
            </a:r>
          </a:p>
          <a:p>
            <a:pPr marL="457200" lvl="1" indent="-457200" algn="l">
              <a:buFont typeface="Arial" charset="0"/>
              <a:buChar char="•"/>
            </a:pPr>
            <a:r>
              <a:rPr lang="en-US" sz="2600" dirty="0" smtClean="0">
                <a:latin typeface="Myriad Pro" charset="0"/>
                <a:ea typeface="Myriad Pro" charset="0"/>
                <a:cs typeface="Myriad Pro" charset="0"/>
              </a:rPr>
              <a:t>Reality </a:t>
            </a:r>
            <a:r>
              <a:rPr lang="en-US" sz="2600" dirty="0">
                <a:latin typeface="Myriad Pro" charset="0"/>
                <a:ea typeface="Myriad Pro" charset="0"/>
                <a:cs typeface="Myriad Pro" charset="0"/>
              </a:rPr>
              <a:t>check that reasonable persons within a reasonable system typically will make reasonable decisions. </a:t>
            </a:r>
          </a:p>
          <a:p>
            <a:pPr marL="457200" lvl="1" indent="-457200" algn="l">
              <a:buFont typeface="Arial" charset="0"/>
              <a:buChar char="•"/>
            </a:pPr>
            <a:r>
              <a:rPr lang="en-US" sz="2600" dirty="0" smtClean="0">
                <a:latin typeface="Myriad Pro" charset="0"/>
                <a:ea typeface="Myriad Pro" charset="0"/>
                <a:cs typeface="Myriad Pro" charset="0"/>
              </a:rPr>
              <a:t>Assure </a:t>
            </a:r>
            <a:r>
              <a:rPr lang="en-US" sz="2600" dirty="0">
                <a:latin typeface="Myriad Pro" charset="0"/>
                <a:ea typeface="Myriad Pro" charset="0"/>
                <a:cs typeface="Myriad Pro" charset="0"/>
              </a:rPr>
              <a:t>the </a:t>
            </a:r>
            <a:r>
              <a:rPr lang="en-US" sz="2600" dirty="0" smtClean="0">
                <a:latin typeface="Myriad Pro" charset="0"/>
                <a:ea typeface="Myriad Pro" charset="0"/>
                <a:cs typeface="Myriad Pro" charset="0"/>
              </a:rPr>
              <a:t>peer that they are not </a:t>
            </a:r>
            <a:r>
              <a:rPr lang="en-US" sz="2600" dirty="0">
                <a:latin typeface="Myriad Pro" charset="0"/>
                <a:ea typeface="Myriad Pro" charset="0"/>
                <a:cs typeface="Myriad Pro" charset="0"/>
              </a:rPr>
              <a:t>in this </a:t>
            </a:r>
            <a:r>
              <a:rPr lang="en-US" sz="2600" dirty="0" smtClean="0">
                <a:latin typeface="Myriad Pro" charset="0"/>
                <a:ea typeface="Myriad Pro" charset="0"/>
                <a:cs typeface="Myriad Pro" charset="0"/>
              </a:rPr>
              <a:t>alone.</a:t>
            </a:r>
          </a:p>
          <a:p>
            <a:pPr marL="457200" lvl="1" indent="-457200" algn="l">
              <a:buFont typeface="Arial" charset="0"/>
              <a:buChar char="•"/>
            </a:pPr>
            <a:r>
              <a:rPr lang="en-US" sz="2600" dirty="0" smtClean="0">
                <a:latin typeface="Myriad Pro" charset="0"/>
                <a:ea typeface="Myriad Pro" charset="0"/>
                <a:cs typeface="Myriad Pro" charset="0"/>
              </a:rPr>
              <a:t>Ask if they are thinking of hurting themselves or someone else and seek help accordingly. </a:t>
            </a:r>
          </a:p>
          <a:p>
            <a:pPr marL="457200" lvl="1" indent="-457200" algn="l">
              <a:buFont typeface="Arial" charset="0"/>
              <a:buChar char="•"/>
            </a:pPr>
            <a:endParaRPr lang="en-US" sz="2600" dirty="0"/>
          </a:p>
          <a:p>
            <a:pPr algn="l"/>
            <a:endParaRPr lang="en-US" sz="2600" dirty="0"/>
          </a:p>
        </p:txBody>
      </p:sp>
    </p:spTree>
    <p:extLst>
      <p:ext uri="{BB962C8B-B14F-4D97-AF65-F5344CB8AC3E}">
        <p14:creationId xmlns:p14="http://schemas.microsoft.com/office/powerpoint/2010/main" val="595116258"/>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Trauma Informed Responses</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1569660"/>
          </a:xfrm>
          <a:prstGeom prst="rect">
            <a:avLst/>
          </a:prstGeom>
        </p:spPr>
        <p:txBody>
          <a:bodyPr wrap="square">
            <a:spAutoFit/>
          </a:bodyPr>
          <a:lstStyle/>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
        <p:nvSpPr>
          <p:cNvPr id="3" name="Rectangle 2"/>
          <p:cNvSpPr/>
          <p:nvPr/>
        </p:nvSpPr>
        <p:spPr>
          <a:xfrm>
            <a:off x="785610" y="1737479"/>
            <a:ext cx="8967990" cy="5878532"/>
          </a:xfrm>
          <a:prstGeom prst="rect">
            <a:avLst/>
          </a:prstGeom>
        </p:spPr>
        <p:txBody>
          <a:bodyPr wrap="square">
            <a:spAutoFit/>
          </a:bodyPr>
          <a:lstStyle/>
          <a:p>
            <a:pPr algn="l"/>
            <a:r>
              <a:rPr lang="en-US" b="1" dirty="0">
                <a:solidFill>
                  <a:schemeClr val="tx1"/>
                </a:solidFill>
                <a:latin typeface="Myriad Pro" charset="0"/>
                <a:ea typeface="Myriad Pro" charset="0"/>
                <a:cs typeface="Myriad Pro" charset="0"/>
              </a:rPr>
              <a:t>Allow Safe </a:t>
            </a:r>
            <a:r>
              <a:rPr lang="en-US" b="1" dirty="0" smtClean="0">
                <a:solidFill>
                  <a:schemeClr val="tx1"/>
                </a:solidFill>
                <a:latin typeface="Myriad Pro" charset="0"/>
                <a:ea typeface="Myriad Pro" charset="0"/>
                <a:cs typeface="Myriad Pro" charset="0"/>
              </a:rPr>
              <a:t>Space</a:t>
            </a:r>
          </a:p>
          <a:p>
            <a:pPr algn="l"/>
            <a:r>
              <a:rPr lang="en-US" sz="2600" dirty="0" smtClean="0">
                <a:latin typeface="Myriad Pro" charset="0"/>
                <a:ea typeface="Myriad Pro" charset="0"/>
                <a:cs typeface="Myriad Pro" charset="0"/>
              </a:rPr>
              <a:t>One’s </a:t>
            </a:r>
            <a:r>
              <a:rPr lang="en-US" sz="2600" dirty="0">
                <a:latin typeface="Myriad Pro" charset="0"/>
                <a:ea typeface="Myriad Pro" charset="0"/>
                <a:cs typeface="Myriad Pro" charset="0"/>
              </a:rPr>
              <a:t>perception of “how close is close </a:t>
            </a:r>
            <a:r>
              <a:rPr lang="en-US" sz="2600" dirty="0" smtClean="0">
                <a:latin typeface="Myriad Pro" charset="0"/>
                <a:ea typeface="Myriad Pro" charset="0"/>
                <a:cs typeface="Myriad Pro" charset="0"/>
              </a:rPr>
              <a:t>enough” depends </a:t>
            </a:r>
            <a:r>
              <a:rPr lang="en-US" sz="2600" dirty="0">
                <a:latin typeface="Myriad Pro" charset="0"/>
                <a:ea typeface="Myriad Pro" charset="0"/>
                <a:cs typeface="Myriad Pro" charset="0"/>
              </a:rPr>
              <a:t>on a number of </a:t>
            </a:r>
            <a:r>
              <a:rPr lang="en-US" sz="2600" dirty="0" smtClean="0">
                <a:latin typeface="Myriad Pro" charset="0"/>
                <a:ea typeface="Myriad Pro" charset="0"/>
                <a:cs typeface="Myriad Pro" charset="0"/>
              </a:rPr>
              <a:t>factors: </a:t>
            </a:r>
            <a:endParaRPr lang="en-US" sz="2600" dirty="0">
              <a:latin typeface="Myriad Pro" charset="0"/>
              <a:ea typeface="Myriad Pro" charset="0"/>
              <a:cs typeface="Myriad Pro" charset="0"/>
            </a:endParaRPr>
          </a:p>
          <a:p>
            <a:pPr marL="457200" lvl="2" indent="-457200" algn="l">
              <a:buFont typeface="Arial" charset="0"/>
              <a:buChar char="•"/>
            </a:pPr>
            <a:r>
              <a:rPr lang="en-US" sz="2600" dirty="0">
                <a:latin typeface="Myriad Pro" charset="0"/>
                <a:ea typeface="Myriad Pro" charset="0"/>
                <a:cs typeface="Myriad Pro" charset="0"/>
              </a:rPr>
              <a:t>How well the person knows you</a:t>
            </a:r>
          </a:p>
          <a:p>
            <a:pPr marL="457200" lvl="2" indent="-457200" algn="l">
              <a:buFont typeface="Arial" charset="0"/>
              <a:buChar char="•"/>
            </a:pPr>
            <a:r>
              <a:rPr lang="en-US" sz="2600" dirty="0">
                <a:latin typeface="Myriad Pro" charset="0"/>
                <a:ea typeface="Myriad Pro" charset="0"/>
                <a:cs typeface="Myriad Pro" charset="0"/>
              </a:rPr>
              <a:t>The person’s current state of </a:t>
            </a:r>
            <a:r>
              <a:rPr lang="en-US" sz="2600" dirty="0" smtClean="0">
                <a:latin typeface="Myriad Pro" charset="0"/>
                <a:ea typeface="Myriad Pro" charset="0"/>
                <a:cs typeface="Myriad Pro" charset="0"/>
              </a:rPr>
              <a:t>stress</a:t>
            </a:r>
          </a:p>
          <a:p>
            <a:pPr marL="457200" lvl="2" indent="-457200" algn="l">
              <a:buFont typeface="Arial" charset="0"/>
              <a:buChar char="•"/>
            </a:pPr>
            <a:r>
              <a:rPr lang="en-US" sz="2600" dirty="0" smtClean="0">
                <a:latin typeface="Myriad Pro" charset="0"/>
                <a:ea typeface="Myriad Pro" charset="0"/>
                <a:cs typeface="Myriad Pro" charset="0"/>
              </a:rPr>
              <a:t>The </a:t>
            </a:r>
            <a:r>
              <a:rPr lang="en-US" sz="2600" dirty="0">
                <a:latin typeface="Myriad Pro" charset="0"/>
                <a:ea typeface="Myriad Pro" charset="0"/>
                <a:cs typeface="Myriad Pro" charset="0"/>
              </a:rPr>
              <a:t>setting for offering space e.g., closed in, face to face, side by side. </a:t>
            </a:r>
            <a:endParaRPr lang="en-US" sz="2600" dirty="0" smtClean="0">
              <a:latin typeface="Myriad Pro" charset="0"/>
              <a:ea typeface="Myriad Pro" charset="0"/>
              <a:cs typeface="Myriad Pro" charset="0"/>
            </a:endParaRPr>
          </a:p>
          <a:p>
            <a:pPr marL="457200" lvl="2" indent="-457200" algn="l">
              <a:buFont typeface="Arial" charset="0"/>
              <a:buChar char="•"/>
            </a:pPr>
            <a:r>
              <a:rPr lang="en-US" sz="2600" dirty="0" smtClean="0">
                <a:latin typeface="Myriad Pro" charset="0"/>
                <a:ea typeface="Myriad Pro" charset="0"/>
                <a:cs typeface="Myriad Pro" charset="0"/>
              </a:rPr>
              <a:t>History </a:t>
            </a:r>
            <a:r>
              <a:rPr lang="en-US" sz="2600" dirty="0">
                <a:latin typeface="Myriad Pro" charset="0"/>
                <a:ea typeface="Myriad Pro" charset="0"/>
                <a:cs typeface="Myriad Pro" charset="0"/>
              </a:rPr>
              <a:t>of trauma </a:t>
            </a:r>
            <a:endParaRPr lang="en-US" sz="2600" dirty="0" smtClean="0">
              <a:latin typeface="Myriad Pro" charset="0"/>
              <a:ea typeface="Myriad Pro" charset="0"/>
              <a:cs typeface="Myriad Pro" charset="0"/>
            </a:endParaRPr>
          </a:p>
          <a:p>
            <a:pPr marL="457200" lvl="2" indent="-457200" algn="l">
              <a:buFont typeface="Arial" charset="0"/>
              <a:buChar char="•"/>
            </a:pPr>
            <a:r>
              <a:rPr lang="en-US" sz="2600" dirty="0" smtClean="0">
                <a:latin typeface="Myriad Pro" charset="0"/>
                <a:ea typeface="Myriad Pro" charset="0"/>
                <a:cs typeface="Myriad Pro" charset="0"/>
              </a:rPr>
              <a:t>Cultural </a:t>
            </a:r>
            <a:r>
              <a:rPr lang="en-US" sz="2600" dirty="0">
                <a:latin typeface="Myriad Pro" charset="0"/>
                <a:ea typeface="Myriad Pro" charset="0"/>
                <a:cs typeface="Myriad Pro" charset="0"/>
              </a:rPr>
              <a:t>factors  </a:t>
            </a:r>
            <a:endParaRPr lang="en-US" sz="2600" dirty="0" smtClean="0">
              <a:latin typeface="Myriad Pro" charset="0"/>
              <a:ea typeface="Myriad Pro" charset="0"/>
              <a:cs typeface="Myriad Pro" charset="0"/>
            </a:endParaRPr>
          </a:p>
          <a:p>
            <a:pPr marL="457200" lvl="2" indent="-457200" algn="l">
              <a:buFont typeface="Arial" charset="0"/>
              <a:buChar char="•"/>
            </a:pPr>
            <a:endParaRPr lang="en-US" sz="2600" dirty="0">
              <a:latin typeface="Myriad Pro" charset="0"/>
              <a:ea typeface="Myriad Pro" charset="0"/>
              <a:cs typeface="Myriad Pro" charset="0"/>
            </a:endParaRPr>
          </a:p>
          <a:p>
            <a:pPr lvl="2" indent="0" algn="l"/>
            <a:r>
              <a:rPr lang="en-US" sz="2600" dirty="0">
                <a:latin typeface="Myriad Pro" charset="0"/>
                <a:ea typeface="Myriad Pro" charset="0"/>
                <a:cs typeface="Myriad Pro" charset="0"/>
              </a:rPr>
              <a:t>Do not approach from behind or without notice. </a:t>
            </a:r>
          </a:p>
          <a:p>
            <a:pPr marL="457200" lvl="2" indent="-457200" algn="l">
              <a:buFont typeface="Arial" charset="0"/>
              <a:buChar char="•"/>
            </a:pPr>
            <a:endParaRPr lang="en-US" sz="2600" dirty="0"/>
          </a:p>
          <a:p>
            <a:pPr marL="457200" lvl="1" indent="-457200" algn="l">
              <a:buFont typeface="Arial" charset="0"/>
              <a:buChar char="•"/>
            </a:pPr>
            <a:endParaRPr lang="en-US" sz="2600" dirty="0"/>
          </a:p>
          <a:p>
            <a:pPr algn="l"/>
            <a:endParaRPr lang="en-US" sz="2600" dirty="0"/>
          </a:p>
        </p:txBody>
      </p:sp>
    </p:spTree>
    <p:extLst>
      <p:ext uri="{BB962C8B-B14F-4D97-AF65-F5344CB8AC3E}">
        <p14:creationId xmlns:p14="http://schemas.microsoft.com/office/powerpoint/2010/main" val="9642068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charset="0"/>
                <a:ea typeface="Myriad Pro" charset="0"/>
                <a:cs typeface="Myriad Pro" charset="0"/>
              </a:rPr>
              <a:t>Introductions</a:t>
            </a:r>
            <a:endParaRPr lang="en-US" dirty="0">
              <a:latin typeface="Myriad Pro" charset="0"/>
              <a:ea typeface="Myriad Pro" charset="0"/>
              <a:cs typeface="Myriad Pro" charset="0"/>
            </a:endParaRPr>
          </a:p>
        </p:txBody>
      </p:sp>
      <p:sp>
        <p:nvSpPr>
          <p:cNvPr id="3" name="Content Placeholder 2"/>
          <p:cNvSpPr>
            <a:spLocks noGrp="1"/>
          </p:cNvSpPr>
          <p:nvPr>
            <p:ph sz="quarter" idx="13"/>
          </p:nvPr>
        </p:nvSpPr>
        <p:spPr/>
        <p:txBody>
          <a:bodyPr>
            <a:normAutofit/>
          </a:bodyPr>
          <a:lstStyle/>
          <a:p>
            <a:r>
              <a:rPr lang="en-US" sz="3840" dirty="0">
                <a:latin typeface="Myriad Pro" charset="0"/>
                <a:ea typeface="Myriad Pro" charset="0"/>
                <a:cs typeface="Myriad Pro" charset="0"/>
              </a:rPr>
              <a:t>Name</a:t>
            </a:r>
          </a:p>
          <a:p>
            <a:r>
              <a:rPr lang="en-US" sz="3840" dirty="0" smtClean="0">
                <a:latin typeface="Myriad Pro" charset="0"/>
                <a:ea typeface="Myriad Pro" charset="0"/>
                <a:cs typeface="Myriad Pro" charset="0"/>
              </a:rPr>
              <a:t>Rank</a:t>
            </a:r>
          </a:p>
          <a:p>
            <a:r>
              <a:rPr lang="en-US" sz="3840" dirty="0" smtClean="0">
                <a:latin typeface="Myriad Pro" charset="0"/>
                <a:ea typeface="Myriad Pro" charset="0"/>
                <a:cs typeface="Myriad Pro" charset="0"/>
              </a:rPr>
              <a:t>What are you hoping we will talk about today regarding firefighter mental health?</a:t>
            </a:r>
            <a:endParaRPr lang="en-US" sz="3840" dirty="0">
              <a:latin typeface="Myriad Pro" charset="0"/>
              <a:ea typeface="Myriad Pro" charset="0"/>
              <a:cs typeface="Myriad Pro"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4240" y="7266094"/>
            <a:ext cx="1254761" cy="68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3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Trauma Informed Responses</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1569660"/>
          </a:xfrm>
          <a:prstGeom prst="rect">
            <a:avLst/>
          </a:prstGeom>
        </p:spPr>
        <p:txBody>
          <a:bodyPr wrap="square">
            <a:spAutoFit/>
          </a:bodyPr>
          <a:lstStyle/>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
        <p:nvSpPr>
          <p:cNvPr id="3" name="Rectangle 2"/>
          <p:cNvSpPr/>
          <p:nvPr/>
        </p:nvSpPr>
        <p:spPr>
          <a:xfrm>
            <a:off x="785610" y="1737479"/>
            <a:ext cx="8967990" cy="7017306"/>
          </a:xfrm>
          <a:prstGeom prst="rect">
            <a:avLst/>
          </a:prstGeom>
        </p:spPr>
        <p:txBody>
          <a:bodyPr wrap="square">
            <a:spAutoFit/>
          </a:bodyPr>
          <a:lstStyle/>
          <a:p>
            <a:pPr algn="l"/>
            <a:r>
              <a:rPr lang="en-US" sz="3600" b="1" dirty="0">
                <a:solidFill>
                  <a:schemeClr val="tx1"/>
                </a:solidFill>
                <a:latin typeface="Myriad Pro" charset="0"/>
                <a:ea typeface="Myriad Pro" charset="0"/>
                <a:cs typeface="Myriad Pro" charset="0"/>
              </a:rPr>
              <a:t>Announce Intentions</a:t>
            </a:r>
          </a:p>
          <a:p>
            <a:pPr marL="457200" lvl="1" indent="-457200" algn="l">
              <a:buFont typeface="Arial" charset="0"/>
              <a:buChar char="•"/>
            </a:pPr>
            <a:r>
              <a:rPr lang="en-US" sz="3200" dirty="0">
                <a:latin typeface="Myriad Pro" charset="0"/>
                <a:ea typeface="Myriad Pro" charset="0"/>
                <a:cs typeface="Myriad Pro" charset="0"/>
              </a:rPr>
              <a:t>Tell “what happens next” </a:t>
            </a:r>
          </a:p>
          <a:p>
            <a:pPr marL="457200" lvl="1" indent="-457200" algn="l">
              <a:buFont typeface="Arial" charset="0"/>
              <a:buChar char="•"/>
            </a:pPr>
            <a:r>
              <a:rPr lang="en-US" sz="3200" dirty="0">
                <a:latin typeface="Myriad Pro" charset="0"/>
                <a:ea typeface="Myriad Pro" charset="0"/>
                <a:cs typeface="Myriad Pro" charset="0"/>
              </a:rPr>
              <a:t>Describe the process step-by-step</a:t>
            </a:r>
          </a:p>
          <a:p>
            <a:pPr marL="457200" lvl="2" indent="-457200" algn="l">
              <a:buFont typeface="Arial" charset="0"/>
              <a:buChar char="•"/>
            </a:pPr>
            <a:r>
              <a:rPr lang="en-US" sz="3200" dirty="0">
                <a:latin typeface="Myriad Pro" charset="0"/>
                <a:ea typeface="Myriad Pro" charset="0"/>
                <a:cs typeface="Myriad Pro" charset="0"/>
              </a:rPr>
              <a:t>Theory of 3’s or 5’s</a:t>
            </a:r>
          </a:p>
          <a:p>
            <a:pPr marL="457200" lvl="3" indent="-457200" algn="l">
              <a:buFont typeface="Arial" charset="0"/>
              <a:buChar char="•"/>
            </a:pPr>
            <a:r>
              <a:rPr lang="en-US" sz="3200" dirty="0">
                <a:latin typeface="Myriad Pro" charset="0"/>
                <a:ea typeface="Myriad Pro" charset="0"/>
                <a:cs typeface="Myriad Pro" charset="0"/>
              </a:rPr>
              <a:t>Reactions for 3-5 days, weeks, months and </a:t>
            </a:r>
            <a:r>
              <a:rPr lang="en-US" sz="3200" dirty="0" smtClean="0">
                <a:latin typeface="Myriad Pro" charset="0"/>
                <a:ea typeface="Myriad Pro" charset="0"/>
                <a:cs typeface="Myriad Pro" charset="0"/>
              </a:rPr>
              <a:t>years</a:t>
            </a:r>
          </a:p>
          <a:p>
            <a:pPr marL="457200" lvl="3" indent="-457200" algn="l">
              <a:buFont typeface="Arial" charset="0"/>
              <a:buChar char="•"/>
            </a:pPr>
            <a:endParaRPr lang="en-US" sz="3200" dirty="0">
              <a:latin typeface="Myriad Pro" charset="0"/>
              <a:ea typeface="Myriad Pro" charset="0"/>
              <a:cs typeface="Myriad Pro" charset="0"/>
            </a:endParaRPr>
          </a:p>
          <a:p>
            <a:pPr algn="l"/>
            <a:r>
              <a:rPr lang="en-US" sz="3600" b="1" dirty="0">
                <a:solidFill>
                  <a:schemeClr val="tx1"/>
                </a:solidFill>
                <a:latin typeface="Myriad Pro" charset="0"/>
                <a:ea typeface="Myriad Pro" charset="0"/>
                <a:cs typeface="Myriad Pro" charset="0"/>
              </a:rPr>
              <a:t>Communication</a:t>
            </a:r>
          </a:p>
          <a:p>
            <a:pPr marL="571500" lvl="1" indent="-571500" algn="l">
              <a:buFont typeface="Arial" charset="0"/>
              <a:buChar char="•"/>
            </a:pPr>
            <a:r>
              <a:rPr lang="en-US" sz="3200" dirty="0">
                <a:latin typeface="Myriad Pro" charset="0"/>
                <a:ea typeface="Myriad Pro" charset="0"/>
                <a:cs typeface="Myriad Pro" charset="0"/>
              </a:rPr>
              <a:t>Keep calm, consider your facial expression and body language</a:t>
            </a:r>
          </a:p>
          <a:p>
            <a:pPr marL="571500" lvl="1" indent="-571500" algn="l">
              <a:buFont typeface="Arial" charset="0"/>
              <a:buChar char="•"/>
            </a:pPr>
            <a:r>
              <a:rPr lang="en-US" sz="3200" dirty="0">
                <a:latin typeface="Myriad Pro" charset="0"/>
                <a:ea typeface="Myriad Pro" charset="0"/>
                <a:cs typeface="Myriad Pro" charset="0"/>
              </a:rPr>
              <a:t>Take it slow and easy, this isn’t a quick fix</a:t>
            </a:r>
          </a:p>
          <a:p>
            <a:pPr marL="571500" lvl="1" indent="-571500" algn="l">
              <a:buFont typeface="Arial" charset="0"/>
              <a:buChar char="•"/>
            </a:pPr>
            <a:r>
              <a:rPr lang="en-US" sz="3200" dirty="0">
                <a:latin typeface="Myriad Pro" charset="0"/>
                <a:ea typeface="Myriad Pro" charset="0"/>
                <a:cs typeface="Myriad Pro" charset="0"/>
              </a:rPr>
              <a:t>Keep it conversational and normalize to the extent possible </a:t>
            </a:r>
          </a:p>
          <a:p>
            <a:pPr marL="571500" lvl="1" indent="-571500" algn="l">
              <a:buFont typeface="Arial" charset="0"/>
              <a:buChar char="•"/>
            </a:pPr>
            <a:r>
              <a:rPr lang="en-US" sz="3200" dirty="0">
                <a:latin typeface="Myriad Pro" charset="0"/>
                <a:ea typeface="Myriad Pro" charset="0"/>
                <a:cs typeface="Myriad Pro" charset="0"/>
              </a:rPr>
              <a:t>Use clear simple phrasing to avoid confusion </a:t>
            </a:r>
            <a:endParaRPr lang="en-US" sz="2600" dirty="0"/>
          </a:p>
          <a:p>
            <a:pPr algn="l"/>
            <a:endParaRPr lang="en-US" sz="2600" dirty="0"/>
          </a:p>
        </p:txBody>
      </p:sp>
    </p:spTree>
    <p:extLst>
      <p:ext uri="{BB962C8B-B14F-4D97-AF65-F5344CB8AC3E}">
        <p14:creationId xmlns:p14="http://schemas.microsoft.com/office/powerpoint/2010/main" val="2000578531"/>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Trauma Informed Responses</a:t>
            </a:r>
            <a:endParaRPr lang="en-US" dirty="0"/>
          </a:p>
        </p:txBody>
      </p:sp>
      <p:sp>
        <p:nvSpPr>
          <p:cNvPr id="147" name="Prevention of a traumatic response…"/>
          <p:cNvSpPr txBox="1"/>
          <p:nvPr/>
        </p:nvSpPr>
        <p:spPr>
          <a:xfrm>
            <a:off x="1043009" y="4888067"/>
            <a:ext cx="10690182" cy="68736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l"/>
            <a:endParaRPr dirty="0"/>
          </a:p>
        </p:txBody>
      </p:sp>
      <p:pic>
        <p:nvPicPr>
          <p:cNvPr id="148"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Rectangle 1"/>
          <p:cNvSpPr/>
          <p:nvPr/>
        </p:nvSpPr>
        <p:spPr>
          <a:xfrm>
            <a:off x="465810" y="2227431"/>
            <a:ext cx="12321152" cy="1569660"/>
          </a:xfrm>
          <a:prstGeom prst="rect">
            <a:avLst/>
          </a:prstGeom>
        </p:spPr>
        <p:txBody>
          <a:bodyPr wrap="square">
            <a:spAutoFit/>
          </a:bodyPr>
          <a:lstStyle/>
          <a:p>
            <a:pPr marL="457200" lvl="3"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a:p>
            <a:pPr marL="457200" indent="-457200" algn="l">
              <a:buFont typeface="Arial" charset="0"/>
              <a:buChar char="•"/>
            </a:pPr>
            <a:endParaRPr lang="en-US" sz="3200" dirty="0" smtClean="0">
              <a:latin typeface="Myriad Pro" charset="0"/>
              <a:ea typeface="Myriad Pro" charset="0"/>
              <a:cs typeface="Myriad Pro" charset="0"/>
            </a:endParaRPr>
          </a:p>
        </p:txBody>
      </p:sp>
      <p:sp>
        <p:nvSpPr>
          <p:cNvPr id="3" name="Rectangle 2"/>
          <p:cNvSpPr/>
          <p:nvPr/>
        </p:nvSpPr>
        <p:spPr>
          <a:xfrm>
            <a:off x="785609" y="1737479"/>
            <a:ext cx="10652139" cy="6555641"/>
          </a:xfrm>
          <a:prstGeom prst="rect">
            <a:avLst/>
          </a:prstGeom>
        </p:spPr>
        <p:txBody>
          <a:bodyPr wrap="square">
            <a:spAutoFit/>
          </a:bodyPr>
          <a:lstStyle/>
          <a:p>
            <a:pPr algn="l"/>
            <a:r>
              <a:rPr lang="en-US" sz="3600" b="1" dirty="0">
                <a:solidFill>
                  <a:schemeClr val="tx1"/>
                </a:solidFill>
                <a:latin typeface="Myriad Pro" charset="0"/>
                <a:ea typeface="Myriad Pro" charset="0"/>
                <a:cs typeface="Myriad Pro" charset="0"/>
              </a:rPr>
              <a:t>When safely possible…respond </a:t>
            </a:r>
            <a:endParaRPr lang="en-US" sz="3600" b="1" dirty="0" smtClean="0">
              <a:solidFill>
                <a:schemeClr val="tx1"/>
              </a:solidFill>
              <a:latin typeface="Myriad Pro" charset="0"/>
              <a:ea typeface="Myriad Pro" charset="0"/>
              <a:cs typeface="Myriad Pro" charset="0"/>
            </a:endParaRPr>
          </a:p>
          <a:p>
            <a:pPr algn="l"/>
            <a:r>
              <a:rPr lang="en-US" sz="3200" dirty="0" smtClean="0">
                <a:solidFill>
                  <a:schemeClr val="tx1"/>
                </a:solidFill>
                <a:latin typeface="Myriad Pro" charset="0"/>
                <a:ea typeface="Myriad Pro" charset="0"/>
                <a:cs typeface="Myriad Pro" charset="0"/>
              </a:rPr>
              <a:t>Be sensitive </a:t>
            </a:r>
            <a:r>
              <a:rPr lang="en-US" sz="3200" dirty="0">
                <a:solidFill>
                  <a:schemeClr val="tx1"/>
                </a:solidFill>
                <a:latin typeface="Myriad Pro" charset="0"/>
                <a:ea typeface="Myriad Pro" charset="0"/>
                <a:cs typeface="Myriad Pro" charset="0"/>
              </a:rPr>
              <a:t>to fear</a:t>
            </a:r>
          </a:p>
          <a:p>
            <a:pPr marL="457200" lvl="1" indent="-457200" algn="l">
              <a:buFont typeface="Arial" charset="0"/>
              <a:buChar char="•"/>
            </a:pPr>
            <a:r>
              <a:rPr lang="en-US" sz="3200" dirty="0">
                <a:solidFill>
                  <a:schemeClr val="tx1"/>
                </a:solidFill>
                <a:latin typeface="Myriad Pro" charset="0"/>
                <a:ea typeface="Myriad Pro" charset="0"/>
                <a:cs typeface="Myriad Pro" charset="0"/>
              </a:rPr>
              <a:t>When the outcome is unknown anything is possible</a:t>
            </a:r>
          </a:p>
          <a:p>
            <a:pPr marL="457200" indent="-457200" algn="l">
              <a:buFont typeface="Arial" charset="0"/>
              <a:buChar char="•"/>
            </a:pPr>
            <a:r>
              <a:rPr lang="en-US" sz="3200" dirty="0">
                <a:solidFill>
                  <a:schemeClr val="tx1"/>
                </a:solidFill>
                <a:latin typeface="Myriad Pro" charset="0"/>
                <a:ea typeface="Myriad Pro" charset="0"/>
                <a:cs typeface="Myriad Pro" charset="0"/>
              </a:rPr>
              <a:t>A threat to a person’s license is a threat to their livelihood</a:t>
            </a:r>
          </a:p>
          <a:p>
            <a:pPr marL="457200" indent="-457200" algn="l">
              <a:buFont typeface="Arial" charset="0"/>
              <a:buChar char="•"/>
            </a:pPr>
            <a:r>
              <a:rPr lang="en-US" sz="3200" dirty="0">
                <a:solidFill>
                  <a:schemeClr val="tx1"/>
                </a:solidFill>
                <a:latin typeface="Myriad Pro" charset="0"/>
                <a:ea typeface="Myriad Pro" charset="0"/>
                <a:cs typeface="Myriad Pro" charset="0"/>
              </a:rPr>
              <a:t>Stay grounded in the moment</a:t>
            </a:r>
          </a:p>
          <a:p>
            <a:pPr algn="l"/>
            <a:r>
              <a:rPr lang="en-US" sz="3200" dirty="0">
                <a:solidFill>
                  <a:schemeClr val="tx1"/>
                </a:solidFill>
                <a:latin typeface="Myriad Pro" charset="0"/>
                <a:ea typeface="Myriad Pro" charset="0"/>
                <a:cs typeface="Myriad Pro" charset="0"/>
              </a:rPr>
              <a:t>Use patience</a:t>
            </a:r>
          </a:p>
          <a:p>
            <a:pPr marL="457200" indent="-457200" algn="l">
              <a:buFont typeface="Arial" charset="0"/>
              <a:buChar char="•"/>
            </a:pPr>
            <a:r>
              <a:rPr lang="en-US" sz="3200" dirty="0">
                <a:solidFill>
                  <a:schemeClr val="tx1"/>
                </a:solidFill>
                <a:latin typeface="Myriad Pro" charset="0"/>
                <a:ea typeface="Myriad Pro" charset="0"/>
                <a:cs typeface="Myriad Pro" charset="0"/>
              </a:rPr>
              <a:t>This will not be a quick fix </a:t>
            </a:r>
          </a:p>
          <a:p>
            <a:pPr marL="457200" indent="-457200" algn="l">
              <a:buFont typeface="Arial" charset="0"/>
              <a:buChar char="•"/>
            </a:pPr>
            <a:r>
              <a:rPr lang="en-US" sz="3200" dirty="0">
                <a:solidFill>
                  <a:schemeClr val="tx1"/>
                </a:solidFill>
                <a:latin typeface="Myriad Pro" charset="0"/>
                <a:ea typeface="Myriad Pro" charset="0"/>
                <a:cs typeface="Myriad Pro" charset="0"/>
              </a:rPr>
              <a:t>Expect “yes but…” responses </a:t>
            </a:r>
          </a:p>
          <a:p>
            <a:pPr algn="l"/>
            <a:r>
              <a:rPr lang="en-US" sz="3200" dirty="0">
                <a:solidFill>
                  <a:schemeClr val="tx1"/>
                </a:solidFill>
                <a:latin typeface="Myriad Pro" charset="0"/>
                <a:ea typeface="Myriad Pro" charset="0"/>
                <a:cs typeface="Myriad Pro" charset="0"/>
              </a:rPr>
              <a:t>Don’t’ take it personally</a:t>
            </a:r>
          </a:p>
          <a:p>
            <a:pPr marL="457200" indent="-457200" algn="l">
              <a:buFont typeface="Arial" charset="0"/>
              <a:buChar char="•"/>
            </a:pPr>
            <a:r>
              <a:rPr lang="en-US" sz="3200" dirty="0">
                <a:solidFill>
                  <a:schemeClr val="tx1"/>
                </a:solidFill>
                <a:latin typeface="Myriad Pro" charset="0"/>
                <a:ea typeface="Myriad Pro" charset="0"/>
                <a:cs typeface="Myriad Pro" charset="0"/>
              </a:rPr>
              <a:t>Avoidance, control and trust are all expected responses </a:t>
            </a:r>
          </a:p>
          <a:p>
            <a:pPr marL="457200" indent="-457200" algn="l">
              <a:buFont typeface="Arial" charset="0"/>
              <a:buChar char="•"/>
            </a:pPr>
            <a:r>
              <a:rPr lang="en-US" sz="3200" dirty="0">
                <a:solidFill>
                  <a:schemeClr val="tx1"/>
                </a:solidFill>
                <a:latin typeface="Myriad Pro" charset="0"/>
                <a:ea typeface="Myriad Pro" charset="0"/>
                <a:cs typeface="Myriad Pro" charset="0"/>
              </a:rPr>
              <a:t>Statements like “how would you know” present an opportunity to share</a:t>
            </a:r>
          </a:p>
          <a:p>
            <a:pPr algn="l"/>
            <a:r>
              <a:rPr lang="en-US" sz="3200" dirty="0">
                <a:solidFill>
                  <a:schemeClr val="tx1"/>
                </a:solidFill>
                <a:latin typeface="Myriad Pro" charset="0"/>
                <a:ea typeface="Myriad Pro" charset="0"/>
                <a:cs typeface="Myriad Pro" charset="0"/>
              </a:rPr>
              <a:t>Be flexible when considering </a:t>
            </a:r>
            <a:r>
              <a:rPr lang="en-US" sz="3200" dirty="0" smtClean="0">
                <a:solidFill>
                  <a:schemeClr val="tx1"/>
                </a:solidFill>
                <a:latin typeface="Myriad Pro" charset="0"/>
                <a:ea typeface="Myriad Pro" charset="0"/>
                <a:cs typeface="Myriad Pro" charset="0"/>
              </a:rPr>
              <a:t>options</a:t>
            </a:r>
            <a:endParaRPr lang="en-US" sz="3200" dirty="0">
              <a:solidFill>
                <a:schemeClr val="tx1"/>
              </a:solidFill>
              <a:latin typeface="Myriad Pro" charset="0"/>
              <a:ea typeface="Myriad Pro" charset="0"/>
              <a:cs typeface="Myriad Pro" charset="0"/>
            </a:endParaRPr>
          </a:p>
        </p:txBody>
      </p:sp>
    </p:spTree>
    <p:extLst>
      <p:ext uri="{BB962C8B-B14F-4D97-AF65-F5344CB8AC3E}">
        <p14:creationId xmlns:p14="http://schemas.microsoft.com/office/powerpoint/2010/main" val="678787497"/>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Autofit/>
          </a:bodyPr>
          <a:lstStyle/>
          <a:p>
            <a:pPr marL="0" indent="0">
              <a:lnSpc>
                <a:spcPct val="120000"/>
              </a:lnSpc>
              <a:spcBef>
                <a:spcPts val="1200"/>
              </a:spcBef>
              <a:buNone/>
            </a:pPr>
            <a:r>
              <a:rPr lang="en-US" sz="3400" dirty="0">
                <a:latin typeface="Myriad Pro" charset="0"/>
                <a:ea typeface="Myriad Pro" charset="0"/>
                <a:cs typeface="Myriad Pro" charset="0"/>
              </a:rPr>
              <a:t>Level 1: Internal Listening </a:t>
            </a:r>
          </a:p>
          <a:p>
            <a:pPr marL="0" indent="0">
              <a:lnSpc>
                <a:spcPct val="120000"/>
              </a:lnSpc>
              <a:spcBef>
                <a:spcPts val="1200"/>
              </a:spcBef>
              <a:buNone/>
            </a:pPr>
            <a:r>
              <a:rPr lang="en-US" sz="3400" dirty="0">
                <a:latin typeface="Myriad Pro" charset="0"/>
                <a:ea typeface="Myriad Pro" charset="0"/>
                <a:cs typeface="Myriad Pro" charset="0"/>
              </a:rPr>
              <a:t>We listen to our own inner voice and may hear the words of the other person but we are more aware of our story, judgment, feelings, needs or opinion. We may even be giving nonverbal cues we are ‘present’ but we are thinking things such as </a:t>
            </a:r>
            <a:r>
              <a:rPr lang="en-US" sz="3400" dirty="0" smtClean="0">
                <a:latin typeface="Myriad Pro" charset="0"/>
                <a:ea typeface="Myriad Pro" charset="0"/>
                <a:cs typeface="Myriad Pro" charset="0"/>
              </a:rPr>
              <a:t>:</a:t>
            </a:r>
            <a:endParaRPr lang="en-US" sz="3400" dirty="0">
              <a:latin typeface="Myriad Pro" charset="0"/>
              <a:ea typeface="Myriad Pro" charset="0"/>
              <a:cs typeface="Myriad Pro" charset="0"/>
            </a:endParaRPr>
          </a:p>
          <a:p>
            <a:pPr marL="0" indent="0">
              <a:lnSpc>
                <a:spcPct val="120000"/>
              </a:lnSpc>
              <a:spcBef>
                <a:spcPts val="1200"/>
              </a:spcBef>
              <a:buNone/>
            </a:pPr>
            <a:r>
              <a:rPr lang="en-US" sz="3400" i="1" dirty="0">
                <a:latin typeface="Myriad Pro" charset="0"/>
                <a:ea typeface="Myriad Pro" charset="0"/>
                <a:cs typeface="Myriad Pro" charset="0"/>
              </a:rPr>
              <a:t>I am so bored; wonder if I have any emails? I am really hungry, where will I go for lunch? Why did I just say that? He probably thinks I am really stupid. </a:t>
            </a:r>
            <a:endParaRPr lang="en-US" sz="3400" dirty="0">
              <a:latin typeface="Myriad Pro" charset="0"/>
              <a:ea typeface="Myriad Pro" charset="0"/>
              <a:cs typeface="Myriad Pro" charset="0"/>
            </a:endParaRPr>
          </a:p>
        </p:txBody>
      </p:sp>
      <p:sp>
        <p:nvSpPr>
          <p:cNvPr id="4"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Listening</a:t>
            </a:r>
          </a:p>
        </p:txBody>
      </p:sp>
      <p:pic>
        <p:nvPicPr>
          <p:cNvPr id="5"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1494136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85000" lnSpcReduction="10000"/>
          </a:bodyPr>
          <a:lstStyle/>
          <a:p>
            <a:pPr marL="0" indent="0">
              <a:lnSpc>
                <a:spcPct val="120000"/>
              </a:lnSpc>
              <a:spcBef>
                <a:spcPts val="1200"/>
              </a:spcBef>
              <a:buNone/>
            </a:pPr>
            <a:r>
              <a:rPr lang="en-US" sz="4000" dirty="0">
                <a:latin typeface="Myriad Pro" charset="0"/>
                <a:ea typeface="Myriad Pro" charset="0"/>
                <a:cs typeface="Myriad Pro" charset="0"/>
              </a:rPr>
              <a:t>Level 2: </a:t>
            </a:r>
            <a:r>
              <a:rPr lang="en-US" sz="4000" dirty="0" smtClean="0">
                <a:latin typeface="Myriad Pro" charset="0"/>
                <a:ea typeface="Myriad Pro" charset="0"/>
                <a:cs typeface="Myriad Pro" charset="0"/>
              </a:rPr>
              <a:t>Expansive Listening </a:t>
            </a:r>
            <a:endParaRPr lang="en-US" sz="4000" dirty="0">
              <a:latin typeface="Myriad Pro" charset="0"/>
              <a:ea typeface="Myriad Pro" charset="0"/>
              <a:cs typeface="Myriad Pro" charset="0"/>
            </a:endParaRPr>
          </a:p>
          <a:p>
            <a:pPr marL="0" indent="0">
              <a:lnSpc>
                <a:spcPct val="120000"/>
              </a:lnSpc>
              <a:spcBef>
                <a:spcPts val="1200"/>
              </a:spcBef>
              <a:buNone/>
            </a:pPr>
            <a:r>
              <a:rPr lang="en-US" sz="4000" dirty="0">
                <a:latin typeface="Myriad Pro" charset="0"/>
                <a:ea typeface="Myriad Pro" charset="0"/>
                <a:cs typeface="Myriad Pro" charset="0"/>
              </a:rPr>
              <a:t>This is when our listening is focused in one direction. Think about a parent with a sick child; all of their attention is on the child’s needs and on getting well. There might be a lot of chaos around them, but the focus remains on that child. When you are oblivious to the world around you, you are focused and listening intently to every word. </a:t>
            </a:r>
          </a:p>
        </p:txBody>
      </p:sp>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Listening</a:t>
            </a:r>
          </a:p>
        </p:txBody>
      </p:sp>
      <p:pic>
        <p:nvPicPr>
          <p:cNvPr id="4"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1215355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31521" y="1658320"/>
            <a:ext cx="11087687" cy="5985536"/>
          </a:xfrm>
        </p:spPr>
        <p:txBody>
          <a:bodyPr>
            <a:noAutofit/>
          </a:bodyPr>
          <a:lstStyle/>
          <a:p>
            <a:pPr marL="0" indent="0">
              <a:lnSpc>
                <a:spcPct val="120000"/>
              </a:lnSpc>
              <a:spcBef>
                <a:spcPts val="1200"/>
              </a:spcBef>
              <a:buNone/>
            </a:pPr>
            <a:r>
              <a:rPr lang="en-US" sz="3400" dirty="0">
                <a:latin typeface="Myriad Pro" charset="0"/>
                <a:ea typeface="Myriad Pro" charset="0"/>
                <a:cs typeface="Myriad Pro" charset="0"/>
              </a:rPr>
              <a:t>Level 3: Global Listening </a:t>
            </a:r>
          </a:p>
          <a:p>
            <a:pPr marL="0" indent="0">
              <a:lnSpc>
                <a:spcPct val="120000"/>
              </a:lnSpc>
              <a:spcBef>
                <a:spcPts val="1200"/>
              </a:spcBef>
              <a:buNone/>
            </a:pPr>
            <a:r>
              <a:rPr lang="en-US" sz="3400" dirty="0">
                <a:latin typeface="Myriad Pro" charset="0"/>
                <a:ea typeface="Myriad Pro" charset="0"/>
                <a:cs typeface="Myriad Pro" charset="0"/>
              </a:rPr>
              <a:t>This is the soft focus listening that takes in everything. At this level we are aware of the energy between ourselves and others. We are aware of when and how that energy changes. We can detect a shift in attitude, an unspoken reaction to something that was said or feelings such as sadness. We are aware of what is around us, how our words are being received and when our ideas are landing and when they are not. This is when intuition will be most available to us. </a:t>
            </a:r>
            <a:endParaRPr lang="en-US" sz="3400" dirty="0"/>
          </a:p>
        </p:txBody>
      </p:sp>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Listening</a:t>
            </a:r>
          </a:p>
        </p:txBody>
      </p:sp>
      <p:pic>
        <p:nvPicPr>
          <p:cNvPr id="4"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269544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55000" lnSpcReduction="20000"/>
          </a:bodyPr>
          <a:lstStyle/>
          <a:p>
            <a:pPr marL="0" indent="0">
              <a:buNone/>
            </a:pPr>
            <a:r>
              <a:rPr lang="en-US" sz="5100" b="1" dirty="0" smtClean="0">
                <a:latin typeface="Myriad Pro" charset="0"/>
                <a:ea typeface="Myriad Pro" charset="0"/>
                <a:cs typeface="Myriad Pro" charset="0"/>
              </a:rPr>
              <a:t>Reflections and Questions </a:t>
            </a:r>
            <a:r>
              <a:rPr lang="en-US" sz="5100" b="1" dirty="0">
                <a:latin typeface="Myriad Pro" charset="0"/>
                <a:ea typeface="Myriad Pro" charset="0"/>
                <a:cs typeface="Myriad Pro" charset="0"/>
              </a:rPr>
              <a:t>to ask: </a:t>
            </a:r>
            <a:endParaRPr lang="en-US" sz="5100" dirty="0">
              <a:latin typeface="Myriad Pro" charset="0"/>
              <a:ea typeface="Myriad Pro" charset="0"/>
              <a:cs typeface="Myriad Pro" charset="0"/>
            </a:endParaRPr>
          </a:p>
          <a:p>
            <a:r>
              <a:rPr lang="en-US" sz="5100" dirty="0">
                <a:latin typeface="Myriad Pro" charset="0"/>
                <a:ea typeface="Myriad Pro" charset="0"/>
                <a:cs typeface="Myriad Pro" charset="0"/>
              </a:rPr>
              <a:t>“You see.......as a challenge that feels impossible to overcome”. </a:t>
            </a:r>
          </a:p>
          <a:p>
            <a:r>
              <a:rPr lang="en-US" sz="5100" dirty="0">
                <a:latin typeface="Myriad Pro" charset="0"/>
                <a:ea typeface="Myriad Pro" charset="0"/>
                <a:cs typeface="Myriad Pro" charset="0"/>
              </a:rPr>
              <a:t>“I hear you saying.....is that right?” </a:t>
            </a:r>
          </a:p>
          <a:p>
            <a:r>
              <a:rPr lang="en-US" sz="5100" dirty="0">
                <a:latin typeface="Myriad Pro" charset="0"/>
                <a:ea typeface="Myriad Pro" charset="0"/>
                <a:cs typeface="Myriad Pro" charset="0"/>
              </a:rPr>
              <a:t>“I’m noticing that you smiled as you said that and it looks like you are tearing up. What’s happening for you right now?” </a:t>
            </a:r>
          </a:p>
          <a:p>
            <a:r>
              <a:rPr lang="en-US" sz="5100" dirty="0">
                <a:latin typeface="Myriad Pro" charset="0"/>
                <a:ea typeface="Myriad Pro" charset="0"/>
                <a:cs typeface="Myriad Pro" charset="0"/>
              </a:rPr>
              <a:t>“I wonder if you’d like to stay with that idea a little bit. I noticed you do not seem excited about that choice”. </a:t>
            </a:r>
          </a:p>
          <a:p>
            <a:endParaRPr lang="en-US" dirty="0"/>
          </a:p>
        </p:txBody>
      </p:sp>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Listening</a:t>
            </a:r>
          </a:p>
        </p:txBody>
      </p:sp>
      <p:pic>
        <p:nvPicPr>
          <p:cNvPr id="4"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593965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Confidentiality</a:t>
            </a:r>
          </a:p>
        </p:txBody>
      </p:sp>
      <p:sp>
        <p:nvSpPr>
          <p:cNvPr id="4" name="Rectangle 3"/>
          <p:cNvSpPr/>
          <p:nvPr/>
        </p:nvSpPr>
        <p:spPr>
          <a:xfrm>
            <a:off x="785610" y="1737479"/>
            <a:ext cx="8967990" cy="8894743"/>
          </a:xfrm>
          <a:prstGeom prst="rect">
            <a:avLst/>
          </a:prstGeom>
        </p:spPr>
        <p:txBody>
          <a:bodyPr wrap="square">
            <a:spAutoFit/>
          </a:bodyPr>
          <a:lstStyle/>
          <a:p>
            <a:pPr marL="571500" indent="-571500" algn="l">
              <a:buFont typeface="Arial" charset="0"/>
              <a:buChar char="•"/>
            </a:pPr>
            <a:r>
              <a:rPr lang="en-US" dirty="0" smtClean="0">
                <a:solidFill>
                  <a:schemeClr val="tx1"/>
                </a:solidFill>
                <a:latin typeface="Myriad Pro" charset="0"/>
                <a:ea typeface="Myriad Pro" charset="0"/>
                <a:cs typeface="Myriad Pro" charset="0"/>
              </a:rPr>
              <a:t>Peer supporters should maintain confidentiality regarding conversations with peers </a:t>
            </a:r>
            <a:r>
              <a:rPr lang="mr-IN" dirty="0" smtClean="0">
                <a:solidFill>
                  <a:schemeClr val="tx1"/>
                </a:solidFill>
                <a:latin typeface="Myriad Pro" charset="0"/>
                <a:ea typeface="Myriad Pro" charset="0"/>
                <a:cs typeface="Myriad Pro" charset="0"/>
              </a:rPr>
              <a:t>–</a:t>
            </a:r>
            <a:r>
              <a:rPr lang="en-US" dirty="0" smtClean="0">
                <a:solidFill>
                  <a:schemeClr val="tx1"/>
                </a:solidFill>
                <a:latin typeface="Myriad Pro" charset="0"/>
                <a:ea typeface="Myriad Pro" charset="0"/>
                <a:cs typeface="Myriad Pro" charset="0"/>
              </a:rPr>
              <a:t> unless there is a risk of suicidal or homicidal behavior or in the case of reported child abuse.</a:t>
            </a:r>
          </a:p>
          <a:p>
            <a:pPr marL="571500" indent="-571500" algn="l">
              <a:buFont typeface="Arial" charset="0"/>
              <a:buChar char="•"/>
            </a:pPr>
            <a:r>
              <a:rPr lang="en-US" dirty="0" smtClean="0">
                <a:solidFill>
                  <a:schemeClr val="tx1"/>
                </a:solidFill>
                <a:latin typeface="Myriad Pro" charset="0"/>
                <a:ea typeface="Myriad Pro" charset="0"/>
                <a:cs typeface="Myriad Pro" charset="0"/>
              </a:rPr>
              <a:t>Some departments may identify other times peers must break confidentiality for the best interest of its members or the department.   </a:t>
            </a:r>
            <a:endParaRPr lang="en-US" dirty="0" smtClean="0">
              <a:solidFill>
                <a:schemeClr val="tx1"/>
              </a:solidFill>
              <a:latin typeface="Myriad Pro" charset="0"/>
              <a:ea typeface="Myriad Pro" charset="0"/>
              <a:cs typeface="Myriad Pro" charset="0"/>
            </a:endParaRPr>
          </a:p>
          <a:p>
            <a:pPr marL="571500" indent="-571500" algn="l">
              <a:buFont typeface="Arial" charset="0"/>
              <a:buChar char="•"/>
            </a:pPr>
            <a:r>
              <a:rPr lang="en-US" dirty="0" smtClean="0">
                <a:solidFill>
                  <a:schemeClr val="tx1"/>
                </a:solidFill>
                <a:latin typeface="Myriad Pro" charset="0"/>
                <a:ea typeface="Myriad Pro" charset="0"/>
                <a:cs typeface="Myriad Pro" charset="0"/>
              </a:rPr>
              <a:t>Policies and Procedures should be written for responding when there is a risk or when confidentiality must be broken. </a:t>
            </a: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42956036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Action Planning </a:t>
            </a:r>
            <a:endParaRPr lang="en-US" dirty="0" smtClean="0"/>
          </a:p>
        </p:txBody>
      </p:sp>
      <p:sp>
        <p:nvSpPr>
          <p:cNvPr id="4" name="Rectangle 3"/>
          <p:cNvSpPr/>
          <p:nvPr/>
        </p:nvSpPr>
        <p:spPr>
          <a:xfrm>
            <a:off x="785610" y="1737479"/>
            <a:ext cx="8967990" cy="7263527"/>
          </a:xfrm>
          <a:prstGeom prst="rect">
            <a:avLst/>
          </a:prstGeom>
        </p:spPr>
        <p:txBody>
          <a:bodyPr wrap="square">
            <a:spAutoFit/>
          </a:bodyPr>
          <a:lstStyle/>
          <a:p>
            <a:pPr algn="l"/>
            <a:r>
              <a:rPr lang="en-US" dirty="0" smtClean="0">
                <a:solidFill>
                  <a:schemeClr val="tx1"/>
                </a:solidFill>
                <a:latin typeface="Myriad Pro" charset="0"/>
                <a:ea typeface="Myriad Pro" charset="0"/>
                <a:cs typeface="Myriad Pro" charset="0"/>
              </a:rPr>
              <a:t>Individuals may need additional support this could include:</a:t>
            </a:r>
          </a:p>
          <a:p>
            <a:pPr marL="571500" indent="-571500" algn="l">
              <a:buFont typeface="Arial" charset="0"/>
              <a:buChar char="•"/>
            </a:pPr>
            <a:r>
              <a:rPr lang="en-US" sz="2600" dirty="0" smtClean="0">
                <a:solidFill>
                  <a:schemeClr val="tx1"/>
                </a:solidFill>
                <a:latin typeface="Myriad Pro" charset="0"/>
                <a:ea typeface="Myriad Pro" charset="0"/>
                <a:cs typeface="Myriad Pro" charset="0"/>
              </a:rPr>
              <a:t>Another time to talk with the peer</a:t>
            </a:r>
          </a:p>
          <a:p>
            <a:pPr marL="571500" indent="-571500" algn="l">
              <a:buFont typeface="Arial" charset="0"/>
              <a:buChar char="•"/>
            </a:pPr>
            <a:r>
              <a:rPr lang="en-US" sz="2600" dirty="0" smtClean="0">
                <a:solidFill>
                  <a:schemeClr val="tx1"/>
                </a:solidFill>
                <a:latin typeface="Myriad Pro" charset="0"/>
                <a:ea typeface="Myriad Pro" charset="0"/>
                <a:cs typeface="Myriad Pro" charset="0"/>
              </a:rPr>
              <a:t>Connecting with family or friends outside the fire department</a:t>
            </a:r>
          </a:p>
          <a:p>
            <a:pPr marL="571500" indent="-571500" algn="l">
              <a:buFont typeface="Arial" charset="0"/>
              <a:buChar char="•"/>
            </a:pPr>
            <a:r>
              <a:rPr lang="en-US" sz="2600" dirty="0" smtClean="0">
                <a:solidFill>
                  <a:schemeClr val="tx1"/>
                </a:solidFill>
                <a:latin typeface="Myriad Pro" charset="0"/>
                <a:ea typeface="Myriad Pro" charset="0"/>
                <a:cs typeface="Myriad Pro" charset="0"/>
              </a:rPr>
              <a:t>Connecting with peers outside of work</a:t>
            </a:r>
          </a:p>
          <a:p>
            <a:pPr marL="571500" indent="-571500" algn="l">
              <a:buFont typeface="Arial" charset="0"/>
              <a:buChar char="•"/>
            </a:pPr>
            <a:r>
              <a:rPr lang="en-US" sz="2600" dirty="0" smtClean="0">
                <a:solidFill>
                  <a:schemeClr val="tx1"/>
                </a:solidFill>
                <a:latin typeface="Myriad Pro" charset="0"/>
                <a:ea typeface="Myriad Pro" charset="0"/>
                <a:cs typeface="Myriad Pro" charset="0"/>
              </a:rPr>
              <a:t>Support on the job</a:t>
            </a:r>
          </a:p>
          <a:p>
            <a:pPr marL="571500" indent="-571500" algn="l">
              <a:buFont typeface="Arial" charset="0"/>
              <a:buChar char="•"/>
            </a:pPr>
            <a:r>
              <a:rPr lang="en-US" sz="2600" dirty="0" smtClean="0">
                <a:solidFill>
                  <a:schemeClr val="tx1"/>
                </a:solidFill>
                <a:latin typeface="Myriad Pro" charset="0"/>
                <a:ea typeface="Myriad Pro" charset="0"/>
                <a:cs typeface="Myriad Pro" charset="0"/>
              </a:rPr>
              <a:t>Support to take time off</a:t>
            </a:r>
          </a:p>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marL="571500" indent="-571500" algn="l">
              <a:buFont typeface="Arial" charset="0"/>
              <a:buChar char="•"/>
            </a:pPr>
            <a:r>
              <a:rPr lang="en-US" sz="2600" dirty="0">
                <a:solidFill>
                  <a:schemeClr val="tx1"/>
                </a:solidFill>
                <a:latin typeface="Myriad Pro" charset="0"/>
                <a:ea typeface="Myriad Pro" charset="0"/>
                <a:cs typeface="Myriad Pro" charset="0"/>
              </a:rPr>
              <a:t>Professional individual or family therapy</a:t>
            </a:r>
          </a:p>
          <a:p>
            <a:pPr marL="571500" indent="-571500" algn="l">
              <a:buFont typeface="Arial" charset="0"/>
              <a:buChar char="•"/>
            </a:pPr>
            <a:r>
              <a:rPr lang="en-US" sz="2600" dirty="0">
                <a:solidFill>
                  <a:schemeClr val="tx1"/>
                </a:solidFill>
                <a:latin typeface="Myriad Pro" charset="0"/>
                <a:ea typeface="Myriad Pro" charset="0"/>
                <a:cs typeface="Myriad Pro" charset="0"/>
              </a:rPr>
              <a:t>Substance abuse treatment</a:t>
            </a:r>
          </a:p>
          <a:p>
            <a:pPr marL="571500" indent="-571500" algn="l">
              <a:buFont typeface="Arial" charset="0"/>
              <a:buChar char="•"/>
            </a:pPr>
            <a:r>
              <a:rPr lang="en-US" sz="2600" dirty="0">
                <a:solidFill>
                  <a:schemeClr val="tx1"/>
                </a:solidFill>
                <a:latin typeface="Myriad Pro" charset="0"/>
                <a:ea typeface="Myriad Pro" charset="0"/>
                <a:cs typeface="Myriad Pro" charset="0"/>
              </a:rPr>
              <a:t>Medication</a:t>
            </a:r>
          </a:p>
          <a:p>
            <a:pPr marL="571500" indent="-571500" algn="l">
              <a:buFont typeface="Arial" charset="0"/>
              <a:buChar char="•"/>
            </a:pPr>
            <a:r>
              <a:rPr lang="en-US" sz="2600" dirty="0" smtClean="0">
                <a:solidFill>
                  <a:schemeClr val="tx1"/>
                </a:solidFill>
                <a:latin typeface="Myriad Pro" charset="0"/>
                <a:ea typeface="Myriad Pro" charset="0"/>
                <a:cs typeface="Myriad Pro" charset="0"/>
              </a:rPr>
              <a:t>Hospitalization or inpatient treatment</a:t>
            </a:r>
          </a:p>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21105297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Action Planning </a:t>
            </a:r>
            <a:endParaRPr lang="en-US" dirty="0" smtClean="0"/>
          </a:p>
        </p:txBody>
      </p:sp>
      <p:sp>
        <p:nvSpPr>
          <p:cNvPr id="4" name="Rectangle 3"/>
          <p:cNvSpPr/>
          <p:nvPr/>
        </p:nvSpPr>
        <p:spPr>
          <a:xfrm>
            <a:off x="785610" y="1737479"/>
            <a:ext cx="8967990" cy="5201424"/>
          </a:xfrm>
          <a:prstGeom prst="rect">
            <a:avLst/>
          </a:prstGeom>
        </p:spPr>
        <p:txBody>
          <a:bodyPr wrap="square">
            <a:spAutoFit/>
          </a:bodyPr>
          <a:lstStyle/>
          <a:p>
            <a:pPr algn="l"/>
            <a:r>
              <a:rPr lang="en-US" dirty="0" smtClean="0">
                <a:solidFill>
                  <a:schemeClr val="tx1"/>
                </a:solidFill>
                <a:latin typeface="Myriad Pro" charset="0"/>
                <a:ea typeface="Myriad Pro" charset="0"/>
                <a:cs typeface="Myriad Pro" charset="0"/>
              </a:rPr>
              <a:t>Peer Support programs need referral sources that peers trust as providers that understand the specific needs of firefighters and first responders and that can be available as a resource for the peers to provide referrals.</a:t>
            </a:r>
            <a:endParaRPr lang="en-US" sz="2600" dirty="0" smtClean="0">
              <a:solidFill>
                <a:schemeClr val="tx1"/>
              </a:solidFill>
              <a:latin typeface="Myriad Pro" charset="0"/>
              <a:ea typeface="Myriad Pro" charset="0"/>
              <a:cs typeface="Myriad Pro" charset="0"/>
            </a:endParaRPr>
          </a:p>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Tree>
    <p:extLst>
      <p:ext uri="{BB962C8B-B14F-4D97-AF65-F5344CB8AC3E}">
        <p14:creationId xmlns:p14="http://schemas.microsoft.com/office/powerpoint/2010/main" val="457228267"/>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163284"/>
            <a:ext cx="11566539" cy="1426031"/>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Peer Support </a:t>
            </a:r>
            <a:r>
              <a:rPr lang="mr-IN" dirty="0" smtClean="0"/>
              <a:t>–</a:t>
            </a:r>
            <a:r>
              <a:rPr lang="en-US" dirty="0" smtClean="0"/>
              <a:t> </a:t>
            </a:r>
            <a:endParaRPr lang="en-US" dirty="0"/>
          </a:p>
          <a:p>
            <a:r>
              <a:rPr lang="en-US" dirty="0" smtClean="0"/>
              <a:t>Characteristics of a peer supporter - </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929898" y="2125309"/>
            <a:ext cx="10399363"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charset="0"/>
              <a:buChar char="•"/>
            </a:pPr>
            <a:r>
              <a:rPr lang="en-US" sz="3600" dirty="0">
                <a:latin typeface="Myriad Pro" charset="0"/>
                <a:ea typeface="Myriad Pro" charset="0"/>
                <a:cs typeface="Myriad Pro" charset="0"/>
              </a:rPr>
              <a:t>Prefer three to five years of </a:t>
            </a:r>
            <a:r>
              <a:rPr lang="en-US" sz="3600" dirty="0" smtClean="0">
                <a:latin typeface="Myriad Pro" charset="0"/>
                <a:ea typeface="Myriad Pro" charset="0"/>
                <a:cs typeface="Myriad Pro" charset="0"/>
              </a:rPr>
              <a:t>on the job experience</a:t>
            </a:r>
            <a:r>
              <a:rPr lang="en-US" sz="3600" dirty="0">
                <a:latin typeface="Myriad Pro" charset="0"/>
                <a:ea typeface="Myriad Pro" charset="0"/>
                <a:cs typeface="Myriad Pro" charset="0"/>
              </a:rPr>
              <a:t>.</a:t>
            </a:r>
          </a:p>
          <a:p>
            <a:pPr marL="571500" indent="-571500" algn="l">
              <a:buFont typeface="Arial" charset="0"/>
              <a:buChar char="•"/>
            </a:pPr>
            <a:r>
              <a:rPr lang="en-US" sz="3600" dirty="0" smtClean="0">
                <a:latin typeface="Myriad Pro" charset="0"/>
                <a:ea typeface="Myriad Pro" charset="0"/>
                <a:cs typeface="Myriad Pro" charset="0"/>
              </a:rPr>
              <a:t>Demonstrated </a:t>
            </a:r>
            <a:r>
              <a:rPr lang="en-US" sz="3600" dirty="0">
                <a:latin typeface="Myriad Pro" charset="0"/>
                <a:ea typeface="Myriad Pro" charset="0"/>
                <a:cs typeface="Myriad Pro" charset="0"/>
              </a:rPr>
              <a:t>track record of compassionate yet, non-reactionary response to stressors.</a:t>
            </a:r>
          </a:p>
          <a:p>
            <a:pPr marL="571500" indent="-571500" algn="l">
              <a:buFont typeface="Arial" charset="0"/>
              <a:buChar char="•"/>
            </a:pPr>
            <a:r>
              <a:rPr lang="en-US" sz="3600" dirty="0">
                <a:latin typeface="Myriad Pro" charset="0"/>
                <a:ea typeface="Myriad Pro" charset="0"/>
                <a:cs typeface="Myriad Pro" charset="0"/>
              </a:rPr>
              <a:t>Demonstrated value in self-care.</a:t>
            </a:r>
          </a:p>
          <a:p>
            <a:pPr marL="571500" indent="-571500" algn="l">
              <a:buFont typeface="Arial" charset="0"/>
              <a:buChar char="•"/>
            </a:pPr>
            <a:r>
              <a:rPr lang="en-US" sz="3600" dirty="0">
                <a:latin typeface="Myriad Pro" charset="0"/>
                <a:ea typeface="Myriad Pro" charset="0"/>
                <a:cs typeface="Myriad Pro" charset="0"/>
              </a:rPr>
              <a:t>Awareness of importance of discrete conversation in supporting others. </a:t>
            </a:r>
          </a:p>
          <a:p>
            <a:pPr marL="571500" indent="-571500" algn="l">
              <a:buFont typeface="Arial" charset="0"/>
              <a:buChar char="•"/>
            </a:pPr>
            <a:r>
              <a:rPr lang="en-US" sz="3600" dirty="0">
                <a:latin typeface="Myriad Pro" charset="0"/>
                <a:ea typeface="Myriad Pro" charset="0"/>
                <a:cs typeface="Myriad Pro" charset="0"/>
              </a:rPr>
              <a:t>Identified as a trusted team member.</a:t>
            </a:r>
          </a:p>
          <a:p>
            <a:pPr marL="571500" indent="-571500" algn="l">
              <a:buFont typeface="Arial" charset="0"/>
              <a:buChar char="•"/>
            </a:pPr>
            <a:r>
              <a:rPr lang="en-US" sz="3600" dirty="0">
                <a:latin typeface="Myriad Pro" charset="0"/>
                <a:ea typeface="Myriad Pro" charset="0"/>
                <a:cs typeface="Myriad Pro" charset="0"/>
              </a:rPr>
              <a:t>Identified as a respected peer leader.</a:t>
            </a:r>
          </a:p>
          <a:p>
            <a:pPr marL="571500" indent="-571500" algn="l">
              <a:buFont typeface="Arial" charset="0"/>
              <a:buChar char="•"/>
            </a:pPr>
            <a:r>
              <a:rPr lang="en-US" sz="3600" dirty="0">
                <a:latin typeface="Myriad Pro" charset="0"/>
                <a:ea typeface="Myriad Pro" charset="0"/>
                <a:cs typeface="Myriad Pro" charset="0"/>
              </a:rPr>
              <a:t>Maintains a strong common sense base. </a:t>
            </a: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8544714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51" y="489856"/>
            <a:ext cx="11584292" cy="8507215"/>
          </a:xfrm>
          <a:prstGeom prst="rect">
            <a:avLst/>
          </a:prstGeom>
        </p:spPr>
      </p:pic>
    </p:spTree>
    <p:extLst>
      <p:ext uri="{BB962C8B-B14F-4D97-AF65-F5344CB8AC3E}">
        <p14:creationId xmlns:p14="http://schemas.microsoft.com/office/powerpoint/2010/main" val="196736559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ven_stage_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99432" y="0"/>
            <a:ext cx="12369511" cy="93160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86358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2623892"/>
            <a:ext cx="10543651"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Complete assessment of immediate need: </a:t>
            </a:r>
          </a:p>
          <a:p>
            <a:pPr marL="571500" indent="-571500" algn="l">
              <a:buFont typeface="Arial" charset="0"/>
              <a:buChar char="•"/>
            </a:pPr>
            <a:r>
              <a:rPr lang="en-US" sz="3600" dirty="0" smtClean="0">
                <a:latin typeface="Myriad Pro" charset="0"/>
                <a:ea typeface="Myriad Pro" charset="0"/>
                <a:cs typeface="Myriad Pro" charset="0"/>
              </a:rPr>
              <a:t>Assess for safety</a:t>
            </a:r>
          </a:p>
          <a:p>
            <a:pPr marL="571500" indent="-571500" algn="l">
              <a:buFont typeface="Arial" charset="0"/>
              <a:buChar char="•"/>
            </a:pPr>
            <a:r>
              <a:rPr lang="en-US" sz="3600" dirty="0" smtClean="0">
                <a:latin typeface="Myriad Pro" charset="0"/>
                <a:ea typeface="Myriad Pro" charset="0"/>
                <a:cs typeface="Myriad Pro" charset="0"/>
              </a:rPr>
              <a:t>Assess ability to function in work environment</a:t>
            </a:r>
          </a:p>
          <a:p>
            <a:pPr marL="571500" indent="-571500" algn="l">
              <a:buFont typeface="Arial" charset="0"/>
              <a:buChar char="•"/>
            </a:pPr>
            <a:r>
              <a:rPr lang="en-US" sz="3600" dirty="0" smtClean="0">
                <a:latin typeface="Myriad Pro" charset="0"/>
                <a:ea typeface="Myriad Pro" charset="0"/>
                <a:cs typeface="Myriad Pro" charset="0"/>
              </a:rPr>
              <a:t>Immediate needs</a:t>
            </a:r>
            <a:endParaRPr lang="en-US" sz="3600" dirty="0">
              <a:latin typeface="Myriad Pro" charset="0"/>
              <a:ea typeface="Myriad Pro" charset="0"/>
              <a:cs typeface="Myriad Pro"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892853446"/>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2346893"/>
            <a:ext cx="10543651"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Establish Rapport: </a:t>
            </a:r>
          </a:p>
          <a:p>
            <a:pPr marL="571500" indent="-571500" algn="l">
              <a:buFont typeface="Arial" charset="0"/>
              <a:buChar char="•"/>
            </a:pPr>
            <a:r>
              <a:rPr lang="en-US" sz="3600" dirty="0" smtClean="0">
                <a:latin typeface="Myriad Pro" charset="0"/>
                <a:ea typeface="Myriad Pro" charset="0"/>
                <a:cs typeface="Myriad Pro" charset="0"/>
              </a:rPr>
              <a:t>Introduce yourself and your role if the individual does not know you</a:t>
            </a:r>
          </a:p>
          <a:p>
            <a:pPr marL="571500" indent="-571500" algn="l">
              <a:buFont typeface="Arial" charset="0"/>
              <a:buChar char="•"/>
            </a:pPr>
            <a:r>
              <a:rPr lang="en-US" sz="3600" dirty="0" smtClean="0">
                <a:latin typeface="Myriad Pro" charset="0"/>
                <a:ea typeface="Myriad Pro" charset="0"/>
                <a:cs typeface="Myriad Pro" charset="0"/>
              </a:rPr>
              <a:t>Tell individual about peers support</a:t>
            </a:r>
          </a:p>
          <a:p>
            <a:pPr marL="571500" indent="-571500" algn="l">
              <a:buFont typeface="Arial" charset="0"/>
              <a:buChar char="•"/>
            </a:pPr>
            <a:r>
              <a:rPr lang="en-US" sz="3600" dirty="0" smtClean="0">
                <a:latin typeface="Myriad Pro" charset="0"/>
                <a:ea typeface="Myriad Pro" charset="0"/>
                <a:cs typeface="Myriad Pro" charset="0"/>
              </a:rPr>
              <a:t>Listen</a:t>
            </a:r>
            <a:endParaRPr lang="en-US" sz="3600" dirty="0">
              <a:latin typeface="Myriad Pro" charset="0"/>
              <a:ea typeface="Myriad Pro" charset="0"/>
              <a:cs typeface="Myriad Pro"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906053490"/>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1515897"/>
            <a:ext cx="10543651"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Identify Major Problems:</a:t>
            </a:r>
          </a:p>
          <a:p>
            <a:pPr marL="571500" indent="-571500" algn="l">
              <a:buFont typeface="Arial" charset="0"/>
              <a:buChar char="•"/>
            </a:pPr>
            <a:r>
              <a:rPr lang="en-US" sz="3600" dirty="0" smtClean="0">
                <a:latin typeface="Myriad Pro" charset="0"/>
                <a:ea typeface="Myriad Pro" charset="0"/>
                <a:cs typeface="Myriad Pro" charset="0"/>
              </a:rPr>
              <a:t>What was the last straw?</a:t>
            </a:r>
          </a:p>
          <a:p>
            <a:pPr marL="571500" indent="-571500" algn="l">
              <a:buFont typeface="Arial" charset="0"/>
              <a:buChar char="•"/>
            </a:pPr>
            <a:r>
              <a:rPr lang="en-US" sz="3600" dirty="0" smtClean="0">
                <a:latin typeface="Myriad Pro" charset="0"/>
                <a:ea typeface="Myriad Pro" charset="0"/>
                <a:cs typeface="Myriad Pro" charset="0"/>
              </a:rPr>
              <a:t>What requires immediate attention?</a:t>
            </a:r>
          </a:p>
          <a:p>
            <a:pPr marL="571500" indent="-571500" algn="l">
              <a:buFont typeface="Arial" charset="0"/>
              <a:buChar char="•"/>
            </a:pPr>
            <a:r>
              <a:rPr lang="en-US" sz="3600" dirty="0" smtClean="0">
                <a:latin typeface="Myriad Pro" charset="0"/>
                <a:ea typeface="Myriad Pro" charset="0"/>
                <a:cs typeface="Myriad Pro" charset="0"/>
              </a:rPr>
              <a:t>What are the major concerns you have about the situation?</a:t>
            </a:r>
          </a:p>
          <a:p>
            <a:pPr marL="571500" indent="-571500" algn="l">
              <a:buFont typeface="Arial" charset="0"/>
              <a:buChar char="•"/>
            </a:pPr>
            <a:r>
              <a:rPr lang="en-US" sz="3600" dirty="0" smtClean="0">
                <a:latin typeface="Myriad Pro" charset="0"/>
                <a:ea typeface="Myriad Pro" charset="0"/>
                <a:cs typeface="Myriad Pro" charset="0"/>
              </a:rPr>
              <a:t>What are the major concerns others have about the situation?</a:t>
            </a:r>
          </a:p>
          <a:p>
            <a:pPr algn="l"/>
            <a:endParaRPr lang="en-US" sz="3600" dirty="0">
              <a:latin typeface="Myriad Pro" charset="0"/>
              <a:ea typeface="Myriad Pro" charset="0"/>
              <a:cs typeface="Myriad Pro"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82939856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2623892"/>
            <a:ext cx="10543651"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Deal with feelings and emotions:</a:t>
            </a:r>
          </a:p>
          <a:p>
            <a:pPr marL="571500" indent="-571500" algn="l">
              <a:buFont typeface="Arial" charset="0"/>
              <a:buChar char="•"/>
            </a:pPr>
            <a:r>
              <a:rPr lang="en-US" sz="3600" dirty="0" smtClean="0">
                <a:latin typeface="Myriad Pro" charset="0"/>
                <a:ea typeface="Myriad Pro" charset="0"/>
                <a:cs typeface="Myriad Pro" charset="0"/>
              </a:rPr>
              <a:t>Expansive listening</a:t>
            </a:r>
          </a:p>
          <a:p>
            <a:pPr marL="571500" indent="-571500" algn="l">
              <a:buFont typeface="Arial" charset="0"/>
              <a:buChar char="•"/>
            </a:pPr>
            <a:r>
              <a:rPr lang="en-US" sz="3600" dirty="0" smtClean="0">
                <a:latin typeface="Myriad Pro" charset="0"/>
                <a:ea typeface="Myriad Pro" charset="0"/>
                <a:cs typeface="Myriad Pro" charset="0"/>
              </a:rPr>
              <a:t>Validation</a:t>
            </a:r>
          </a:p>
          <a:p>
            <a:pPr marL="571500" indent="-571500" algn="l">
              <a:buFont typeface="Arial" charset="0"/>
              <a:buChar char="•"/>
            </a:pPr>
            <a:r>
              <a:rPr lang="en-US" sz="3600" dirty="0" smtClean="0">
                <a:latin typeface="Myriad Pro" charset="0"/>
                <a:ea typeface="Myriad Pro" charset="0"/>
                <a:cs typeface="Myriad Pro" charset="0"/>
              </a:rPr>
              <a:t>Clarification and summarizing</a:t>
            </a:r>
            <a:endParaRPr lang="en-US" sz="3600" dirty="0">
              <a:latin typeface="Myriad Pro" charset="0"/>
              <a:ea typeface="Myriad Pro" charset="0"/>
              <a:cs typeface="Myriad Pro"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616751469"/>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2069894"/>
            <a:ext cx="10543651" cy="39805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Generate and explore alternatives:</a:t>
            </a:r>
          </a:p>
          <a:p>
            <a:pPr marL="571500" indent="-571500" algn="l">
              <a:buFont typeface="Arial" charset="0"/>
              <a:buChar char="•"/>
            </a:pPr>
            <a:r>
              <a:rPr lang="en-US" sz="3600" dirty="0" smtClean="0">
                <a:latin typeface="Myriad Pro" charset="0"/>
                <a:ea typeface="Myriad Pro" charset="0"/>
                <a:cs typeface="Myriad Pro" charset="0"/>
              </a:rPr>
              <a:t>What has worked in the past to deal with stress?</a:t>
            </a:r>
          </a:p>
          <a:p>
            <a:pPr marL="571500" indent="-571500" algn="l">
              <a:buFont typeface="Arial" charset="0"/>
              <a:buChar char="•"/>
            </a:pPr>
            <a:r>
              <a:rPr lang="en-US" sz="3600" dirty="0" smtClean="0">
                <a:latin typeface="Myriad Pro" charset="0"/>
                <a:ea typeface="Myriad Pro" charset="0"/>
                <a:cs typeface="Myriad Pro" charset="0"/>
              </a:rPr>
              <a:t>What is the best thing for the individual to do next?</a:t>
            </a:r>
          </a:p>
          <a:p>
            <a:pPr marL="571500" indent="-571500" algn="l">
              <a:buFont typeface="Arial" charset="0"/>
              <a:buChar char="•"/>
            </a:pPr>
            <a:r>
              <a:rPr lang="en-US" sz="3600" dirty="0" smtClean="0">
                <a:latin typeface="Myriad Pro" charset="0"/>
                <a:ea typeface="Myriad Pro" charset="0"/>
                <a:cs typeface="Myriad Pro" charset="0"/>
              </a:rPr>
              <a:t>Who would the individual like to touch base with next about what’s happening/what happened?</a:t>
            </a:r>
          </a:p>
          <a:p>
            <a:pPr marL="571500" indent="-571500" algn="l">
              <a:buFont typeface="Arial" charset="0"/>
              <a:buChar char="•"/>
            </a:pPr>
            <a:r>
              <a:rPr lang="en-US" sz="3600" dirty="0" smtClean="0">
                <a:latin typeface="Myriad Pro" charset="0"/>
                <a:ea typeface="Myriad Pro" charset="0"/>
                <a:cs typeface="Myriad Pro" charset="0"/>
              </a:rPr>
              <a:t>Who can support them at work? </a:t>
            </a:r>
            <a:endParaRPr lang="en-US" sz="3600" dirty="0">
              <a:latin typeface="Myriad Pro" charset="0"/>
              <a:ea typeface="Myriad Pro" charset="0"/>
              <a:cs typeface="Myriad Pro"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264716786"/>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2346893"/>
            <a:ext cx="10543651"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Develop and formulate an action plan:</a:t>
            </a:r>
          </a:p>
          <a:p>
            <a:pPr marL="571500" indent="-571500" algn="l">
              <a:buFont typeface="Arial" charset="0"/>
              <a:buChar char="•"/>
            </a:pPr>
            <a:r>
              <a:rPr lang="en-US" sz="3600" dirty="0" smtClean="0">
                <a:latin typeface="Myriad Pro" charset="0"/>
                <a:ea typeface="Myriad Pro" charset="0"/>
                <a:cs typeface="Myriad Pro" charset="0"/>
              </a:rPr>
              <a:t>Identify immediate next steps</a:t>
            </a:r>
          </a:p>
          <a:p>
            <a:pPr marL="571500" indent="-571500" algn="l">
              <a:buFont typeface="Arial" charset="0"/>
              <a:buChar char="•"/>
            </a:pPr>
            <a:r>
              <a:rPr lang="en-US" sz="3600" dirty="0" smtClean="0">
                <a:latin typeface="Myriad Pro" charset="0"/>
                <a:ea typeface="Myriad Pro" charset="0"/>
                <a:cs typeface="Myriad Pro" charset="0"/>
              </a:rPr>
              <a:t>Confirm that the actions will be helpful</a:t>
            </a:r>
          </a:p>
          <a:p>
            <a:pPr marL="571500" indent="-571500" algn="l">
              <a:buFont typeface="Arial" charset="0"/>
              <a:buChar char="•"/>
            </a:pPr>
            <a:r>
              <a:rPr lang="en-US" sz="3600" dirty="0" smtClean="0">
                <a:latin typeface="Myriad Pro" charset="0"/>
                <a:ea typeface="Myriad Pro" charset="0"/>
                <a:cs typeface="Myriad Pro" charset="0"/>
              </a:rPr>
              <a:t>Ask what resources are needed</a:t>
            </a:r>
          </a:p>
          <a:p>
            <a:pPr marL="571500" indent="-571500" algn="l">
              <a:buFont typeface="Arial" charset="0"/>
              <a:buChar char="•"/>
            </a:pPr>
            <a:r>
              <a:rPr lang="en-US" sz="3600" dirty="0" smtClean="0">
                <a:latin typeface="Myriad Pro" charset="0"/>
                <a:ea typeface="Myriad Pro" charset="0"/>
                <a:cs typeface="Myriad Pro" charset="0"/>
              </a:rPr>
              <a:t>Link to appropriate support</a:t>
            </a:r>
            <a:endParaRPr lang="en-US" sz="3600" dirty="0">
              <a:latin typeface="Myriad Pro" charset="0"/>
              <a:ea typeface="Myriad Pro" charset="0"/>
              <a:cs typeface="Myriad Pro" charset="0"/>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FFFFFF"/>
              </a:solidFill>
              <a:effectLst/>
              <a:uFillTx/>
              <a:latin typeface="Myriad Pro" charset="0"/>
              <a:ea typeface="Myriad Pro" charset="0"/>
              <a:cs typeface="Myriad Pro" charset="0"/>
              <a:sym typeface="Helvetica Light"/>
            </a:endParaRPr>
          </a:p>
        </p:txBody>
      </p:sp>
    </p:spTree>
    <p:extLst>
      <p:ext uri="{BB962C8B-B14F-4D97-AF65-F5344CB8AC3E}">
        <p14:creationId xmlns:p14="http://schemas.microsoft.com/office/powerpoint/2010/main" val="1382041573"/>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1238899"/>
            <a:ext cx="1054365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Follow up plan/agreement</a:t>
            </a:r>
          </a:p>
          <a:p>
            <a:pPr marL="571500" indent="-571500" algn="l">
              <a:buFont typeface="Arial" charset="0"/>
              <a:buChar char="•"/>
            </a:pPr>
            <a:r>
              <a:rPr lang="en-US" sz="3600" dirty="0" smtClean="0">
                <a:latin typeface="Myriad Pro" charset="0"/>
                <a:ea typeface="Myriad Pro" charset="0"/>
                <a:cs typeface="Myriad Pro" charset="0"/>
              </a:rPr>
              <a:t>Develop a follow up plan with the individual</a:t>
            </a:r>
          </a:p>
          <a:p>
            <a:pPr marL="571500" indent="-571500" algn="l">
              <a:buFont typeface="Arial" charset="0"/>
              <a:buChar char="•"/>
            </a:pPr>
            <a:r>
              <a:rPr lang="en-US" sz="3600" dirty="0" smtClean="0">
                <a:latin typeface="Myriad Pro" charset="0"/>
                <a:ea typeface="Myriad Pro" charset="0"/>
                <a:cs typeface="Myriad Pro" charset="0"/>
              </a:rPr>
              <a:t>Recommend 3 follow-ups</a:t>
            </a:r>
          </a:p>
          <a:p>
            <a:pPr algn="l"/>
            <a:r>
              <a:rPr lang="en-US" sz="3600" dirty="0" smtClean="0">
                <a:latin typeface="Myriad Pro" charset="0"/>
                <a:ea typeface="Myriad Pro" charset="0"/>
                <a:cs typeface="Myriad Pro" charset="0"/>
              </a:rPr>
              <a:t>First Follow up: “We are here for you”</a:t>
            </a:r>
            <a:endParaRPr lang="en-US" sz="3600" dirty="0">
              <a:latin typeface="Myriad Pro" charset="0"/>
              <a:ea typeface="Myriad Pro" charset="0"/>
              <a:cs typeface="Myriad Pro" charset="0"/>
            </a:endParaRPr>
          </a:p>
          <a:p>
            <a:pPr algn="l"/>
            <a:r>
              <a:rPr lang="en-US" sz="3600" dirty="0" smtClean="0">
                <a:latin typeface="Myriad Pro" charset="0"/>
                <a:ea typeface="Myriad Pro" charset="0"/>
                <a:cs typeface="Myriad Pro" charset="0"/>
              </a:rPr>
              <a:t>Second Follow up: “We care about you and your work”</a:t>
            </a:r>
          </a:p>
          <a:p>
            <a:pPr algn="l"/>
            <a:r>
              <a:rPr lang="en-US" sz="3600" dirty="0" smtClean="0">
                <a:latin typeface="Myriad Pro" charset="0"/>
                <a:ea typeface="Myriad Pro" charset="0"/>
                <a:cs typeface="Myriad Pro" charset="0"/>
              </a:rPr>
              <a:t>Third Follow up: “We want to be certain things are back to “normal.”  You are our most important resource!</a:t>
            </a:r>
          </a:p>
          <a:p>
            <a:pPr marL="571500" indent="-571500" algn="l">
              <a:buFont typeface="Arial" charset="0"/>
              <a:buChar char="•"/>
            </a:pPr>
            <a:r>
              <a:rPr lang="en-US" sz="3600" dirty="0" smtClean="0">
                <a:latin typeface="Myriad Pro" charset="0"/>
                <a:ea typeface="Myriad Pro" charset="0"/>
                <a:cs typeface="Myriad Pro" charset="0"/>
              </a:rPr>
              <a:t>Let the individual know that you are available, as needed, for follow up and support.</a:t>
            </a:r>
          </a:p>
        </p:txBody>
      </p:sp>
    </p:spTree>
    <p:extLst>
      <p:ext uri="{BB962C8B-B14F-4D97-AF65-F5344CB8AC3E}">
        <p14:creationId xmlns:p14="http://schemas.microsoft.com/office/powerpoint/2010/main" val="493761549"/>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898903" y="1366389"/>
            <a:ext cx="10771322" cy="50885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First Follow up: “We are here for you”</a:t>
            </a:r>
          </a:p>
          <a:p>
            <a:pPr marL="571500" indent="-571500" algn="l">
              <a:buFont typeface="Arial" charset="0"/>
              <a:buChar char="•"/>
            </a:pPr>
            <a:r>
              <a:rPr lang="en-US" sz="3600" dirty="0" smtClean="0">
                <a:latin typeface="Myriad Pro" charset="0"/>
                <a:ea typeface="Myriad Pro" charset="0"/>
                <a:cs typeface="Myriad Pro" charset="0"/>
              </a:rPr>
              <a:t>How have you been doing?</a:t>
            </a:r>
          </a:p>
          <a:p>
            <a:pPr marL="571500" indent="-571500" algn="l">
              <a:buFont typeface="Arial" charset="0"/>
              <a:buChar char="•"/>
            </a:pPr>
            <a:r>
              <a:rPr lang="en-US" sz="3600" dirty="0" smtClean="0">
                <a:latin typeface="Myriad Pro" charset="0"/>
                <a:ea typeface="Myriad Pro" charset="0"/>
                <a:cs typeface="Myriad Pro" charset="0"/>
              </a:rPr>
              <a:t>Have you experienced any difficulties?</a:t>
            </a:r>
          </a:p>
          <a:p>
            <a:pPr marL="571500" indent="-571500" algn="l">
              <a:buFont typeface="Arial" charset="0"/>
              <a:buChar char="•"/>
            </a:pPr>
            <a:r>
              <a:rPr lang="en-US" sz="3600" dirty="0" smtClean="0">
                <a:latin typeface="Myriad Pro" charset="0"/>
                <a:ea typeface="Myriad Pro" charset="0"/>
                <a:cs typeface="Myriad Pro" charset="0"/>
              </a:rPr>
              <a:t>How has your sleep been? </a:t>
            </a:r>
          </a:p>
          <a:p>
            <a:pPr marL="571500" indent="-571500" algn="l">
              <a:buFont typeface="Arial" charset="0"/>
              <a:buChar char="•"/>
            </a:pPr>
            <a:r>
              <a:rPr lang="en-US" sz="3600" dirty="0" smtClean="0">
                <a:latin typeface="Myriad Pro" charset="0"/>
                <a:ea typeface="Myriad Pro" charset="0"/>
                <a:cs typeface="Myriad Pro" charset="0"/>
              </a:rPr>
              <a:t>Any intrusive thoughts?</a:t>
            </a:r>
          </a:p>
          <a:p>
            <a:pPr marL="571500" indent="-571500" algn="l">
              <a:buFont typeface="Arial" charset="0"/>
              <a:buChar char="•"/>
            </a:pPr>
            <a:r>
              <a:rPr lang="en-US" sz="3600" dirty="0" smtClean="0">
                <a:latin typeface="Myriad Pro" charset="0"/>
                <a:ea typeface="Myriad Pro" charset="0"/>
                <a:cs typeface="Myriad Pro" charset="0"/>
              </a:rPr>
              <a:t>Any immediate fears/concerns?</a:t>
            </a:r>
          </a:p>
          <a:p>
            <a:pPr marL="571500" indent="-571500" algn="l">
              <a:buFont typeface="Arial" charset="0"/>
              <a:buChar char="•"/>
            </a:pPr>
            <a:r>
              <a:rPr lang="en-US" sz="3600" dirty="0" smtClean="0">
                <a:latin typeface="Myriad Pro" charset="0"/>
                <a:ea typeface="Myriad Pro" charset="0"/>
                <a:cs typeface="Myriad Pro" charset="0"/>
              </a:rPr>
              <a:t>How is your appetite?</a:t>
            </a:r>
          </a:p>
          <a:p>
            <a:pPr marL="571500" indent="-571500" algn="l">
              <a:buFont typeface="Arial" charset="0"/>
              <a:buChar char="•"/>
            </a:pPr>
            <a:r>
              <a:rPr lang="en-US" sz="3600" dirty="0" smtClean="0">
                <a:latin typeface="Myriad Pro" charset="0"/>
                <a:ea typeface="Myriad Pro" charset="0"/>
                <a:cs typeface="Myriad Pro" charset="0"/>
              </a:rPr>
              <a:t>Listen, clarify, support</a:t>
            </a:r>
          </a:p>
          <a:p>
            <a:pPr marL="571500" indent="-571500" algn="l">
              <a:buFont typeface="Arial" charset="0"/>
              <a:buChar char="•"/>
            </a:pPr>
            <a:r>
              <a:rPr lang="en-US" sz="3600" dirty="0" smtClean="0">
                <a:latin typeface="Myriad Pro" charset="0"/>
                <a:ea typeface="Myriad Pro" charset="0"/>
                <a:cs typeface="Myriad Pro" charset="0"/>
              </a:rPr>
              <a:t>Reframe any negative thoughts</a:t>
            </a:r>
            <a:endParaRPr lang="en-US" sz="3600" dirty="0">
              <a:latin typeface="Myriad Pro" charset="0"/>
              <a:ea typeface="Myriad Pro" charset="0"/>
              <a:cs typeface="Myriad Pro" charset="0"/>
            </a:endParaRPr>
          </a:p>
        </p:txBody>
      </p:sp>
    </p:spTree>
    <p:extLst>
      <p:ext uri="{BB962C8B-B14F-4D97-AF65-F5344CB8AC3E}">
        <p14:creationId xmlns:p14="http://schemas.microsoft.com/office/powerpoint/2010/main" val="22180251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2346894"/>
            <a:ext cx="10543651"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Second Follow up: “We care about you and your work”</a:t>
            </a:r>
          </a:p>
          <a:p>
            <a:pPr marL="571500" indent="-571500" algn="l">
              <a:buFont typeface="Arial" charset="0"/>
              <a:buChar char="•"/>
            </a:pPr>
            <a:r>
              <a:rPr lang="en-US" sz="3600" dirty="0" smtClean="0">
                <a:latin typeface="Myriad Pro" charset="0"/>
                <a:ea typeface="Myriad Pro" charset="0"/>
                <a:cs typeface="Myriad Pro" charset="0"/>
              </a:rPr>
              <a:t>How have you been doing?</a:t>
            </a:r>
          </a:p>
          <a:p>
            <a:pPr marL="571500" indent="-571500" algn="l">
              <a:buFont typeface="Arial" charset="0"/>
              <a:buChar char="•"/>
            </a:pPr>
            <a:r>
              <a:rPr lang="en-US" sz="3600" dirty="0" smtClean="0">
                <a:latin typeface="Myriad Pro" charset="0"/>
                <a:ea typeface="Myriad Pro" charset="0"/>
                <a:cs typeface="Myriad Pro" charset="0"/>
              </a:rPr>
              <a:t>Have things begun to return to normal?</a:t>
            </a:r>
          </a:p>
          <a:p>
            <a:pPr marL="571500" indent="-571500" algn="l">
              <a:buFont typeface="Arial" charset="0"/>
              <a:buChar char="•"/>
            </a:pPr>
            <a:r>
              <a:rPr lang="en-US" sz="3600" dirty="0" smtClean="0">
                <a:latin typeface="Myriad Pro" charset="0"/>
                <a:ea typeface="Myriad Pro" charset="0"/>
                <a:cs typeface="Myriad Pro" charset="0"/>
              </a:rPr>
              <a:t>How has the process been for you?</a:t>
            </a:r>
          </a:p>
          <a:p>
            <a:pPr marL="571500" indent="-571500" algn="l">
              <a:buFont typeface="Arial" charset="0"/>
              <a:buChar char="•"/>
            </a:pPr>
            <a:r>
              <a:rPr lang="en-US" sz="3600" dirty="0" smtClean="0">
                <a:latin typeface="Myriad Pro" charset="0"/>
                <a:ea typeface="Myriad Pro" charset="0"/>
                <a:cs typeface="Myriad Pro" charset="0"/>
              </a:rPr>
              <a:t>Do you have any questions?</a:t>
            </a:r>
          </a:p>
          <a:p>
            <a:pPr marL="571500" indent="-571500" algn="l">
              <a:buFont typeface="Arial" charset="0"/>
              <a:buChar char="•"/>
            </a:pPr>
            <a:r>
              <a:rPr lang="en-US" sz="3600" dirty="0" smtClean="0">
                <a:latin typeface="Myriad Pro" charset="0"/>
                <a:ea typeface="Myriad Pro" charset="0"/>
                <a:cs typeface="Myriad Pro" charset="0"/>
              </a:rPr>
              <a:t>Are there any resources you need?</a:t>
            </a:r>
          </a:p>
        </p:txBody>
      </p:sp>
    </p:spTree>
    <p:extLst>
      <p:ext uri="{BB962C8B-B14F-4D97-AF65-F5344CB8AC3E}">
        <p14:creationId xmlns:p14="http://schemas.microsoft.com/office/powerpoint/2010/main" val="433461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 y="185057"/>
            <a:ext cx="8360229" cy="557348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0572" y="4245428"/>
            <a:ext cx="7344228" cy="5508171"/>
          </a:xfrm>
          <a:prstGeom prst="rect">
            <a:avLst/>
          </a:prstGeom>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itical Incident Stress Management"/>
          <p:cNvSpPr txBox="1"/>
          <p:nvPr/>
        </p:nvSpPr>
        <p:spPr>
          <a:xfrm>
            <a:off x="785610" y="494143"/>
            <a:ext cx="11566539" cy="76431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4300">
                <a:latin typeface="Helvetica"/>
                <a:ea typeface="Helvetica"/>
                <a:cs typeface="Helvetica"/>
                <a:sym typeface="Helvetica"/>
              </a:defRPr>
            </a:lvl1pPr>
          </a:lstStyle>
          <a:p>
            <a:r>
              <a:rPr lang="en-US" dirty="0" smtClean="0"/>
              <a:t>Crisis Intervention</a:t>
            </a:r>
          </a:p>
        </p:txBody>
      </p:sp>
      <p:sp>
        <p:nvSpPr>
          <p:cNvPr id="4" name="Rectangle 3"/>
          <p:cNvSpPr/>
          <p:nvPr/>
        </p:nvSpPr>
        <p:spPr>
          <a:xfrm>
            <a:off x="785610" y="1737479"/>
            <a:ext cx="8967990" cy="1692771"/>
          </a:xfrm>
          <a:prstGeom prst="rect">
            <a:avLst/>
          </a:prstGeom>
        </p:spPr>
        <p:txBody>
          <a:bodyPr wrap="square">
            <a:spAutoFit/>
          </a:bodyPr>
          <a:lstStyle/>
          <a:p>
            <a:pPr marL="571500" indent="-571500" algn="l">
              <a:buFont typeface="Arial" charset="0"/>
              <a:buChar char="•"/>
            </a:pPr>
            <a:endParaRPr lang="en-US" sz="2600" dirty="0">
              <a:solidFill>
                <a:schemeClr val="tx1"/>
              </a:solidFill>
              <a:latin typeface="Myriad Pro" charset="0"/>
              <a:ea typeface="Myriad Pro" charset="0"/>
              <a:cs typeface="Myriad Pro" charset="0"/>
            </a:endParaRPr>
          </a:p>
          <a:p>
            <a:pPr algn="l"/>
            <a:endParaRPr lang="en-US" sz="2600" dirty="0" smtClean="0">
              <a:latin typeface="Myriad Pro" charset="0"/>
              <a:ea typeface="Myriad Pro" charset="0"/>
              <a:cs typeface="Myriad Pro" charset="0"/>
            </a:endParaRPr>
          </a:p>
          <a:p>
            <a:pPr marL="457200" lvl="1" indent="-457200" algn="l">
              <a:buFont typeface="Arial" charset="0"/>
              <a:buChar char="•"/>
            </a:pPr>
            <a:endParaRPr lang="en-US" sz="2600" dirty="0"/>
          </a:p>
          <a:p>
            <a:pPr algn="l"/>
            <a:endParaRPr lang="en-US" sz="2600" dirty="0"/>
          </a:p>
        </p:txBody>
      </p:sp>
      <p:pic>
        <p:nvPicPr>
          <p:cNvPr id="6" name="AFM_Logo-01render.jpg" descr="AFM_Logo-01render.jpg"/>
          <p:cNvPicPr>
            <a:picLocks noChangeAspect="1"/>
          </p:cNvPicPr>
          <p:nvPr/>
        </p:nvPicPr>
        <p:blipFill>
          <a:blip r:embed="rId2">
            <a:extLst/>
          </a:blip>
          <a:srcRect r="598" b="598"/>
          <a:stretch>
            <a:fillRect/>
          </a:stretch>
        </p:blipFill>
        <p:spPr>
          <a:xfrm>
            <a:off x="10011884" y="7593002"/>
            <a:ext cx="2992916" cy="1621163"/>
          </a:xfrm>
          <a:prstGeom prst="rect">
            <a:avLst/>
          </a:prstGeom>
          <a:ln w="12700">
            <a:miter lim="400000"/>
          </a:ln>
        </p:spPr>
      </p:pic>
      <p:sp>
        <p:nvSpPr>
          <p:cNvPr id="2" name="TextBox 1"/>
          <p:cNvSpPr txBox="1"/>
          <p:nvPr/>
        </p:nvSpPr>
        <p:spPr>
          <a:xfrm>
            <a:off x="785610" y="1238899"/>
            <a:ext cx="10543651" cy="56425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dirty="0" smtClean="0">
                <a:latin typeface="Myriad Pro" charset="0"/>
                <a:ea typeface="Myriad Pro" charset="0"/>
                <a:cs typeface="Myriad Pro" charset="0"/>
              </a:rPr>
              <a:t>Third Follow up: “We want to be certain things are back to “normal.”  You are our most important resource!</a:t>
            </a:r>
          </a:p>
          <a:p>
            <a:pPr marL="571500" indent="-571500" algn="l">
              <a:buFont typeface="Arial" charset="0"/>
              <a:buChar char="•"/>
            </a:pPr>
            <a:r>
              <a:rPr lang="en-US" sz="3600" dirty="0" smtClean="0">
                <a:latin typeface="Myriad Pro" charset="0"/>
                <a:ea typeface="Myriad Pro" charset="0"/>
                <a:cs typeface="Myriad Pro" charset="0"/>
              </a:rPr>
              <a:t>Are there any remaining issues?</a:t>
            </a:r>
          </a:p>
          <a:p>
            <a:pPr marL="571500" indent="-571500" algn="l">
              <a:buFont typeface="Arial" charset="0"/>
              <a:buChar char="•"/>
            </a:pPr>
            <a:r>
              <a:rPr lang="en-US" sz="3600" dirty="0" smtClean="0">
                <a:latin typeface="Myriad Pro" charset="0"/>
                <a:ea typeface="Myriad Pro" charset="0"/>
                <a:cs typeface="Myriad Pro" charset="0"/>
              </a:rPr>
              <a:t>Do you feel supported?</a:t>
            </a:r>
          </a:p>
          <a:p>
            <a:pPr marL="571500" indent="-571500" algn="l">
              <a:buFont typeface="Arial" charset="0"/>
              <a:buChar char="•"/>
            </a:pPr>
            <a:r>
              <a:rPr lang="en-US" sz="3600" dirty="0" smtClean="0">
                <a:latin typeface="Myriad Pro" charset="0"/>
                <a:ea typeface="Myriad Pro" charset="0"/>
                <a:cs typeface="Myriad Pro" charset="0"/>
              </a:rPr>
              <a:t>Have you reintegrated fully into the daily work process? </a:t>
            </a:r>
          </a:p>
          <a:p>
            <a:pPr marL="571500" indent="-571500" algn="l">
              <a:buFont typeface="Arial" charset="0"/>
              <a:buChar char="•"/>
            </a:pPr>
            <a:endParaRPr lang="en-US" sz="3600" dirty="0" smtClean="0">
              <a:latin typeface="Myriad Pro" charset="0"/>
              <a:ea typeface="Myriad Pro" charset="0"/>
              <a:cs typeface="Myriad Pro" charset="0"/>
            </a:endParaRPr>
          </a:p>
          <a:p>
            <a:pPr marL="571500" indent="-571500" algn="l">
              <a:buFont typeface="Arial" charset="0"/>
              <a:buChar char="•"/>
            </a:pPr>
            <a:r>
              <a:rPr lang="en-US" sz="3600" dirty="0" smtClean="0">
                <a:latin typeface="Myriad Pro" charset="0"/>
                <a:ea typeface="Myriad Pro" charset="0"/>
                <a:cs typeface="Myriad Pro" charset="0"/>
              </a:rPr>
              <a:t>Let the individual know that you are available, as needed, for follow up and support.</a:t>
            </a:r>
          </a:p>
        </p:txBody>
      </p:sp>
    </p:spTree>
    <p:extLst>
      <p:ext uri="{BB962C8B-B14F-4D97-AF65-F5344CB8AC3E}">
        <p14:creationId xmlns:p14="http://schemas.microsoft.com/office/powerpoint/2010/main" val="1207204493"/>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rPr dirty="0"/>
              <a:t>Critical Incident Stress Management</a:t>
            </a:r>
          </a:p>
        </p:txBody>
      </p:sp>
      <p:sp>
        <p:nvSpPr>
          <p:cNvPr id="157" name="Benefits of a CISM Intervention:…"/>
          <p:cNvSpPr txBox="1"/>
          <p:nvPr/>
        </p:nvSpPr>
        <p:spPr>
          <a:xfrm>
            <a:off x="852509" y="1313536"/>
            <a:ext cx="10690182" cy="57041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600"/>
            </a:pPr>
            <a:r>
              <a:rPr dirty="0">
                <a:latin typeface="Myriad Pro" charset="0"/>
                <a:ea typeface="Myriad Pro" charset="0"/>
                <a:cs typeface="Myriad Pro" charset="0"/>
              </a:rPr>
              <a:t>Benefits of a CISM Intervention: </a:t>
            </a:r>
          </a:p>
          <a:p>
            <a:pPr algn="l">
              <a:defRPr sz="2600"/>
            </a:pPr>
            <a:endParaRPr dirty="0">
              <a:latin typeface="Myriad Pro" charset="0"/>
              <a:ea typeface="Myriad Pro" charset="0"/>
              <a:cs typeface="Myriad Pro" charset="0"/>
            </a:endParaRP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Reduces stress experienced at work and home.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Reduces feelings of isolation and abnormality.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Prevents onset of delayed psychological reactions.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Improves coping skills for future incidents.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Reduces effects of stress-related diseases.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Reduces early retirement due to job related stressor, accidents, injuries and/or disease.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Enhances job satisfaction.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Supports professionals and their families in time of need.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Provides educational and psychological support for job related stress.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Promotes educational and psychological support for job related </a:t>
            </a:r>
          </a:p>
          <a:p>
            <a:pPr marL="228600" indent="-228600" algn="l">
              <a:buSzPct val="100000"/>
              <a:buChar char="•"/>
              <a:defRPr sz="2600" b="1">
                <a:latin typeface="Helvetica"/>
                <a:ea typeface="Helvetica"/>
                <a:cs typeface="Helvetica"/>
                <a:sym typeface="Helvetica"/>
              </a:defRPr>
            </a:pPr>
            <a:r>
              <a:rPr dirty="0">
                <a:latin typeface="Myriad Pro" charset="0"/>
                <a:ea typeface="Myriad Pro" charset="0"/>
                <a:cs typeface="Myriad Pro" charset="0"/>
              </a:rPr>
              <a:t>stress. </a:t>
            </a:r>
          </a:p>
        </p:txBody>
      </p:sp>
      <p:pic>
        <p:nvPicPr>
          <p:cNvPr id="158"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61" name="Formal Debriefing…"/>
          <p:cNvSpPr txBox="1"/>
          <p:nvPr/>
        </p:nvSpPr>
        <p:spPr>
          <a:xfrm>
            <a:off x="941409" y="1835149"/>
            <a:ext cx="10690182" cy="8521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Formal Debriefing</a:t>
            </a:r>
          </a:p>
          <a:p>
            <a:pPr algn="l"/>
            <a:endParaRPr/>
          </a:p>
          <a:p>
            <a:pPr algn="l"/>
            <a:endParaRPr/>
          </a:p>
          <a:p>
            <a:pPr algn="l"/>
            <a:endParaRPr/>
          </a:p>
          <a:p>
            <a:pPr algn="l"/>
            <a:endParaRPr/>
          </a:p>
          <a:p>
            <a:pPr algn="l"/>
            <a:endParaRPr/>
          </a:p>
          <a:p>
            <a:pPr algn="l">
              <a:defRPr sz="2400"/>
            </a:pPr>
            <a:r>
              <a:t>Psalm 18:6-35</a:t>
            </a:r>
          </a:p>
          <a:p>
            <a:pPr algn="l">
              <a:defRPr sz="2400"/>
            </a:pPr>
            <a:r>
              <a:t>6In my distress I called to the Lord; I cried to my God for help. From His temple He heard my voice; my cry came before Him, into His ears... 16He reached down from on high and took hold of me; He drew me out of deep waters... 32It is God who arms me with strength and keeps my way secure... 35You make Your saving help my shield, and Your right hand sustains me; Your help has made me great.</a:t>
            </a:r>
          </a:p>
          <a:p>
            <a:pPr algn="l"/>
            <a:endParaRPr/>
          </a:p>
          <a:p>
            <a:pPr algn="l"/>
            <a:endParaRPr/>
          </a:p>
          <a:p>
            <a:pPr algn="l"/>
            <a:endParaRPr/>
          </a:p>
        </p:txBody>
      </p:sp>
      <p:pic>
        <p:nvPicPr>
          <p:cNvPr id="162"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65" name="Formal Debriefing Goals…"/>
          <p:cNvSpPr txBox="1"/>
          <p:nvPr/>
        </p:nvSpPr>
        <p:spPr>
          <a:xfrm>
            <a:off x="1157309" y="1892299"/>
            <a:ext cx="10690182" cy="302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Formal Debriefing Goals</a:t>
            </a:r>
          </a:p>
          <a:p>
            <a:pPr marL="685799" indent="-685799" algn="l">
              <a:buSzPct val="100000"/>
              <a:buAutoNum type="arabicParenR"/>
            </a:pPr>
            <a:r>
              <a:t>Reducing the impact of the traumatic events</a:t>
            </a:r>
          </a:p>
          <a:p>
            <a:pPr marL="685799" indent="-685799" algn="l">
              <a:buSzPct val="100000"/>
              <a:buAutoNum type="arabicParenR"/>
            </a:pPr>
            <a:r>
              <a:t>Facilitates Recovery</a:t>
            </a:r>
          </a:p>
          <a:p>
            <a:pPr marL="685799" indent="-685799" algn="l">
              <a:buSzPct val="100000"/>
              <a:buAutoNum type="arabicParenR"/>
            </a:pPr>
            <a:r>
              <a:t>Helps to identify if additional supports are needed. </a:t>
            </a:r>
          </a:p>
        </p:txBody>
      </p:sp>
      <p:pic>
        <p:nvPicPr>
          <p:cNvPr id="166"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69" name="Formal Debriefing - preparation…"/>
          <p:cNvSpPr txBox="1"/>
          <p:nvPr/>
        </p:nvSpPr>
        <p:spPr>
          <a:xfrm>
            <a:off x="750909" y="1523351"/>
            <a:ext cx="10690182" cy="594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dirty="0"/>
              <a:t>Formal Debriefing - preparation</a:t>
            </a:r>
          </a:p>
          <a:p>
            <a:pPr marL="685799" indent="-685799" algn="l">
              <a:buSzPct val="100000"/>
              <a:buAutoNum type="arabicParenR"/>
            </a:pPr>
            <a:r>
              <a:rPr dirty="0"/>
              <a:t>Needs to occur with the firefighters &amp; officers that were involved in the incident</a:t>
            </a:r>
          </a:p>
          <a:p>
            <a:pPr marL="685799" indent="-685799" algn="l">
              <a:buSzPct val="100000"/>
              <a:buAutoNum type="arabicParenR"/>
            </a:pPr>
            <a:r>
              <a:rPr dirty="0"/>
              <a:t>Needs to occur soon after the incident has occurred </a:t>
            </a:r>
          </a:p>
          <a:p>
            <a:pPr marL="685799" indent="-685799" algn="l">
              <a:buSzPct val="100000"/>
              <a:buAutoNum type="arabicParenR"/>
            </a:pPr>
            <a:r>
              <a:rPr dirty="0"/>
              <a:t>Should not occur if the incident if still happening or is ongoing</a:t>
            </a:r>
          </a:p>
          <a:p>
            <a:pPr marL="685799" indent="-685799" algn="l">
              <a:buSzPct val="100000"/>
              <a:buAutoNum type="arabicParenR"/>
            </a:pPr>
            <a:r>
              <a:rPr dirty="0"/>
              <a:t>Group members (3-20 people) should have had about the same level of experience in the incident</a:t>
            </a:r>
          </a:p>
        </p:txBody>
      </p:sp>
      <p:pic>
        <p:nvPicPr>
          <p:cNvPr id="170"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73" name="Critical Incident Stress Debriefing…"/>
          <p:cNvSpPr txBox="1"/>
          <p:nvPr/>
        </p:nvSpPr>
        <p:spPr>
          <a:xfrm>
            <a:off x="750909" y="1815451"/>
            <a:ext cx="10690182" cy="535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a:t>
            </a:r>
          </a:p>
          <a:p>
            <a:pPr algn="l"/>
            <a:r>
              <a:t>Timing</a:t>
            </a:r>
          </a:p>
          <a:p>
            <a:pPr algn="l"/>
            <a:endParaRPr/>
          </a:p>
          <a:p>
            <a:pPr algn="l"/>
            <a:r>
              <a:t> - 24 to 72 hours after an event</a:t>
            </a:r>
          </a:p>
          <a:p>
            <a:pPr algn="l"/>
            <a:r>
              <a:t> - Allows for some processing &amp; decompressing before the formal review. </a:t>
            </a:r>
          </a:p>
          <a:p>
            <a:pPr algn="l"/>
            <a:r>
              <a:t> - Allows for psychological readiness</a:t>
            </a:r>
          </a:p>
          <a:p>
            <a:pPr algn="l"/>
            <a:endParaRPr/>
          </a:p>
        </p:txBody>
      </p:sp>
      <p:pic>
        <p:nvPicPr>
          <p:cNvPr id="174"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77" name="Critical Incident Stress Debriefing - Phases…"/>
          <p:cNvSpPr txBox="1"/>
          <p:nvPr/>
        </p:nvSpPr>
        <p:spPr>
          <a:xfrm>
            <a:off x="738209" y="1510651"/>
            <a:ext cx="10690182" cy="711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algn="l"/>
            <a:endParaRPr/>
          </a:p>
          <a:p>
            <a:pPr marL="228600" indent="-228600" algn="l">
              <a:buSzPct val="100000"/>
              <a:buAutoNum type="arabicPeriod"/>
            </a:pPr>
            <a:r>
              <a:t>Introduction - introductions, describe the process, create ground rules, encourage active engagement in the process (although involvement in the discussion is voluntary)</a:t>
            </a:r>
          </a:p>
          <a:p>
            <a:pPr marL="228600" indent="-228600" algn="l">
              <a:buSzPct val="100000"/>
              <a:buAutoNum type="arabicPeriod"/>
            </a:pPr>
            <a:r>
              <a:t>Facts</a:t>
            </a:r>
          </a:p>
          <a:p>
            <a:pPr marL="228600" indent="-228600" algn="l">
              <a:buSzPct val="100000"/>
              <a:buAutoNum type="arabicPeriod"/>
            </a:pPr>
            <a:r>
              <a:t>Thoughts</a:t>
            </a:r>
          </a:p>
          <a:p>
            <a:pPr marL="228600" indent="-228600" algn="l">
              <a:buSzPct val="100000"/>
              <a:buAutoNum type="arabicPeriod"/>
            </a:pPr>
            <a:r>
              <a:t>Reactions</a:t>
            </a:r>
          </a:p>
          <a:p>
            <a:pPr marL="228600" indent="-228600" algn="l">
              <a:buSzPct val="100000"/>
              <a:buAutoNum type="arabicPeriod"/>
            </a:pPr>
            <a:r>
              <a:t>Symptoms</a:t>
            </a:r>
          </a:p>
          <a:p>
            <a:pPr marL="228600" indent="-228600" algn="l">
              <a:buSzPct val="100000"/>
              <a:buAutoNum type="arabicPeriod"/>
            </a:pPr>
            <a:r>
              <a:t>Teaching</a:t>
            </a:r>
          </a:p>
          <a:p>
            <a:pPr marL="228600" indent="-228600" algn="l">
              <a:buSzPct val="100000"/>
              <a:buAutoNum type="arabicPeriod"/>
            </a:pPr>
            <a:r>
              <a:t>Re-Entry</a:t>
            </a:r>
          </a:p>
        </p:txBody>
      </p:sp>
      <p:pic>
        <p:nvPicPr>
          <p:cNvPr id="178"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81" name="Critical Incident Stress Debriefing - Phases…"/>
          <p:cNvSpPr txBox="1"/>
          <p:nvPr/>
        </p:nvSpPr>
        <p:spPr>
          <a:xfrm>
            <a:off x="725509" y="1205851"/>
            <a:ext cx="10690182" cy="828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marL="228600" indent="-228600" algn="l">
              <a:buSzPct val="100000"/>
              <a:buAutoNum type="arabicPeriod"/>
            </a:pPr>
            <a:r>
              <a:t>Introduction</a:t>
            </a:r>
          </a:p>
          <a:p>
            <a:pPr marL="228600" indent="-228600" algn="l">
              <a:buSzPct val="100000"/>
              <a:buAutoNum type="arabicPeriod"/>
            </a:pPr>
            <a:r>
              <a:t>Facts - Extremely brief review of the facts, excessive detail is DISCOURAGED, this helps to get participants talking, assists in reducing anxiety.  Ask the question, can you give our team a brief overview of what happened from your view point. (give everyone an opportunity to speak)</a:t>
            </a:r>
          </a:p>
          <a:p>
            <a:pPr marL="228600" indent="-228600" algn="l">
              <a:buSzPct val="100000"/>
              <a:buAutoNum type="arabicPeriod"/>
            </a:pPr>
            <a:r>
              <a:t>Thoughts</a:t>
            </a:r>
          </a:p>
          <a:p>
            <a:pPr marL="228600" indent="-228600" algn="l">
              <a:buSzPct val="100000"/>
              <a:buAutoNum type="arabicPeriod"/>
            </a:pPr>
            <a:r>
              <a:t>Reactions</a:t>
            </a:r>
          </a:p>
          <a:p>
            <a:pPr marL="228600" indent="-228600" algn="l">
              <a:buSzPct val="100000"/>
              <a:buAutoNum type="arabicPeriod"/>
            </a:pPr>
            <a:r>
              <a:t>Symptoms</a:t>
            </a:r>
          </a:p>
          <a:p>
            <a:pPr marL="228600" indent="-228600" algn="l">
              <a:buSzPct val="100000"/>
              <a:buAutoNum type="arabicPeriod"/>
            </a:pPr>
            <a:r>
              <a:t>Teaching</a:t>
            </a:r>
          </a:p>
          <a:p>
            <a:pPr marL="228600" indent="-228600" algn="l">
              <a:buSzPct val="100000"/>
              <a:buAutoNum type="arabicPeriod"/>
            </a:pPr>
            <a:r>
              <a:t>Re-Entry</a:t>
            </a:r>
          </a:p>
        </p:txBody>
      </p:sp>
      <p:pic>
        <p:nvPicPr>
          <p:cNvPr id="182"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85" name="Critical Incident Stress Debriefing - Phases…"/>
          <p:cNvSpPr txBox="1"/>
          <p:nvPr/>
        </p:nvSpPr>
        <p:spPr>
          <a:xfrm>
            <a:off x="725509" y="1790051"/>
            <a:ext cx="10690182" cy="711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algn="l"/>
            <a:endParaRPr/>
          </a:p>
          <a:p>
            <a:pPr marL="228600" indent="-228600" algn="l">
              <a:buSzPct val="100000"/>
              <a:buAutoNum type="arabicPeriod"/>
            </a:pPr>
            <a:r>
              <a:t>Introduction</a:t>
            </a:r>
          </a:p>
          <a:p>
            <a:pPr marL="228600" indent="-228600" algn="l">
              <a:buSzPct val="100000"/>
              <a:buAutoNum type="arabicPeriod"/>
            </a:pPr>
            <a:r>
              <a:t>Facts </a:t>
            </a:r>
          </a:p>
          <a:p>
            <a:pPr marL="228600" indent="-228600" algn="l">
              <a:buSzPct val="100000"/>
              <a:buAutoNum type="arabicPeriod"/>
            </a:pPr>
            <a:r>
              <a:t>Thoughts - Move from cognitive to affective domain.  “What was your first thought about the situation?” (give everyone an opportunity to speak)</a:t>
            </a:r>
          </a:p>
          <a:p>
            <a:pPr marL="228600" indent="-228600" algn="l">
              <a:buSzPct val="100000"/>
              <a:buAutoNum type="arabicPeriod"/>
            </a:pPr>
            <a:r>
              <a:t>Reactions</a:t>
            </a:r>
          </a:p>
          <a:p>
            <a:pPr marL="228600" indent="-228600" algn="l">
              <a:buSzPct val="100000"/>
              <a:buAutoNum type="arabicPeriod"/>
            </a:pPr>
            <a:r>
              <a:t>Symptoms</a:t>
            </a:r>
          </a:p>
          <a:p>
            <a:pPr marL="228600" indent="-228600" algn="l">
              <a:buSzPct val="100000"/>
              <a:buAutoNum type="arabicPeriod"/>
            </a:pPr>
            <a:r>
              <a:t>Teaching</a:t>
            </a:r>
          </a:p>
          <a:p>
            <a:pPr marL="228600" indent="-228600" algn="l">
              <a:buSzPct val="100000"/>
              <a:buAutoNum type="arabicPeriod"/>
            </a:pPr>
            <a:r>
              <a:t>Re-Entry</a:t>
            </a:r>
          </a:p>
        </p:txBody>
      </p:sp>
      <p:pic>
        <p:nvPicPr>
          <p:cNvPr id="186"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89" name="Critical Incident Stress Debriefing - Phases…"/>
          <p:cNvSpPr txBox="1"/>
          <p:nvPr/>
        </p:nvSpPr>
        <p:spPr>
          <a:xfrm>
            <a:off x="725509" y="1510651"/>
            <a:ext cx="10690182" cy="767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algn="l">
              <a:defRPr sz="2200"/>
            </a:pPr>
            <a:endParaRPr/>
          </a:p>
          <a:p>
            <a:pPr marL="228600" indent="-228600" algn="l">
              <a:buSzPct val="100000"/>
              <a:buAutoNum type="arabicPeriod"/>
              <a:defRPr sz="2200"/>
            </a:pPr>
            <a:r>
              <a:t>Introduction</a:t>
            </a:r>
          </a:p>
          <a:p>
            <a:pPr marL="228600" indent="-228600" algn="l">
              <a:buSzPct val="100000"/>
              <a:buAutoNum type="arabicPeriod"/>
              <a:defRPr sz="2200"/>
            </a:pPr>
            <a:r>
              <a:t>Facts </a:t>
            </a:r>
          </a:p>
          <a:p>
            <a:pPr marL="228600" indent="-228600" algn="l">
              <a:buSzPct val="100000"/>
              <a:buAutoNum type="arabicPeriod"/>
              <a:defRPr sz="2200"/>
            </a:pPr>
            <a:r>
              <a:t>Thoughts </a:t>
            </a:r>
          </a:p>
          <a:p>
            <a:pPr marL="228600" indent="-228600" algn="l">
              <a:buSzPct val="100000"/>
              <a:buAutoNum type="arabicPeriod"/>
            </a:pPr>
            <a:r>
              <a:t>Reactions - This is the heart of CISD. Focuses on the impact of the event on the participants.  Anger, frustration, sadness, loss, confusion, and other emotions may emerge.  The trigger question is “What is the worst thing about the event for you personally?” Listen carefully, encourages discussion. (give everyone an opportunity to speak)</a:t>
            </a:r>
          </a:p>
          <a:p>
            <a:pPr marL="228600" indent="-228600" algn="l">
              <a:buSzPct val="100000"/>
              <a:buAutoNum type="arabicPeriod"/>
              <a:defRPr sz="2200"/>
            </a:pPr>
            <a:r>
              <a:t>Symptoms</a:t>
            </a:r>
          </a:p>
          <a:p>
            <a:pPr marL="228600" indent="-228600" algn="l">
              <a:buSzPct val="100000"/>
              <a:buAutoNum type="arabicPeriod"/>
              <a:defRPr sz="2200"/>
            </a:pPr>
            <a:r>
              <a:t>Teaching</a:t>
            </a:r>
          </a:p>
          <a:p>
            <a:pPr marL="228600" indent="-228600" algn="l">
              <a:buSzPct val="100000"/>
              <a:buAutoNum type="arabicPeriod"/>
              <a:defRPr sz="2200"/>
            </a:pPr>
            <a:r>
              <a:t>Re-Entry</a:t>
            </a:r>
          </a:p>
        </p:txBody>
      </p:sp>
      <p:pic>
        <p:nvPicPr>
          <p:cNvPr id="190"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stress? </a:t>
            </a:r>
            <a:endParaRPr lang="en-US" dirty="0"/>
          </a:p>
        </p:txBody>
      </p:sp>
      <p:sp>
        <p:nvSpPr>
          <p:cNvPr id="4" name="TextBox 3"/>
          <p:cNvSpPr txBox="1"/>
          <p:nvPr/>
        </p:nvSpPr>
        <p:spPr>
          <a:xfrm>
            <a:off x="1673817" y="3215257"/>
            <a:ext cx="9940312" cy="12721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a:solidFill>
                  <a:schemeClr val="tx1"/>
                </a:solidFill>
                <a:latin typeface="Arial" charset="0"/>
              </a:rPr>
              <a:t>Stress = difficulty that causes worry or emotional difficulty</a:t>
            </a:r>
            <a:endParaRPr kumimoji="0" lang="en-US" sz="38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4585194"/>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93" name="Critical Incident Stress Debriefing - Phases…"/>
          <p:cNvSpPr txBox="1"/>
          <p:nvPr/>
        </p:nvSpPr>
        <p:spPr>
          <a:xfrm>
            <a:off x="725509" y="1205851"/>
            <a:ext cx="10690182" cy="828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algn="l"/>
            <a:endParaRPr/>
          </a:p>
          <a:p>
            <a:pPr marL="228600" indent="-228600" algn="l">
              <a:buSzPct val="100000"/>
              <a:buAutoNum type="arabicPeriod"/>
            </a:pPr>
            <a:r>
              <a:t>Introduction</a:t>
            </a:r>
          </a:p>
          <a:p>
            <a:pPr marL="228600" indent="-228600" algn="l">
              <a:buSzPct val="100000"/>
              <a:buAutoNum type="arabicPeriod"/>
            </a:pPr>
            <a:r>
              <a:t>Facts </a:t>
            </a:r>
          </a:p>
          <a:p>
            <a:pPr marL="228600" indent="-228600" algn="l">
              <a:buSzPct val="100000"/>
              <a:buAutoNum type="arabicPeriod"/>
            </a:pPr>
            <a:r>
              <a:t>Thoughts</a:t>
            </a:r>
          </a:p>
          <a:p>
            <a:pPr marL="228600" indent="-228600" algn="l">
              <a:buSzPct val="100000"/>
              <a:buAutoNum type="arabicPeriod"/>
            </a:pPr>
            <a:r>
              <a:t>Reactions</a:t>
            </a:r>
          </a:p>
          <a:p>
            <a:pPr marL="228600" indent="-228600" algn="l">
              <a:buSzPct val="100000"/>
              <a:buAutoNum type="arabicPeriod"/>
            </a:pPr>
            <a:r>
              <a:t>Symptoms - Ask, “How has this tragic experience shown up in your life?”  or What cognitive, physical, emotional or behavioral symptoms have you been dealing with since this event? Listen for common symptoms/ responses</a:t>
            </a:r>
          </a:p>
          <a:p>
            <a:pPr marL="228600" indent="-228600" algn="l">
              <a:buSzPct val="100000"/>
              <a:buAutoNum type="arabicPeriod"/>
            </a:pPr>
            <a:r>
              <a:t>Teaching</a:t>
            </a:r>
          </a:p>
          <a:p>
            <a:pPr marL="228600" indent="-228600" algn="l">
              <a:buSzPct val="100000"/>
              <a:buAutoNum type="arabicPeriod"/>
            </a:pPr>
            <a:r>
              <a:t>Re-Entry</a:t>
            </a:r>
          </a:p>
        </p:txBody>
      </p:sp>
      <p:pic>
        <p:nvPicPr>
          <p:cNvPr id="194"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197" name="Critical Incident Stress Debriefing - Phases…"/>
          <p:cNvSpPr txBox="1"/>
          <p:nvPr/>
        </p:nvSpPr>
        <p:spPr>
          <a:xfrm>
            <a:off x="725509" y="1790051"/>
            <a:ext cx="10690182" cy="711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marL="228600" indent="-228600" algn="l">
              <a:buSzPct val="100000"/>
              <a:buAutoNum type="arabicPeriod"/>
            </a:pPr>
            <a:r>
              <a:t>Introduction</a:t>
            </a:r>
          </a:p>
          <a:p>
            <a:pPr marL="228600" indent="-228600" algn="l">
              <a:buSzPct val="100000"/>
              <a:buAutoNum type="arabicPeriod"/>
            </a:pPr>
            <a:r>
              <a:t>Facts </a:t>
            </a:r>
          </a:p>
          <a:p>
            <a:pPr marL="228600" indent="-228600" algn="l">
              <a:buSzPct val="100000"/>
              <a:buAutoNum type="arabicPeriod"/>
            </a:pPr>
            <a:r>
              <a:t>Thoughts</a:t>
            </a:r>
          </a:p>
          <a:p>
            <a:pPr marL="228600" indent="-228600" algn="l">
              <a:buSzPct val="100000"/>
              <a:buAutoNum type="arabicPeriod"/>
            </a:pPr>
            <a:r>
              <a:t>Reactions</a:t>
            </a:r>
          </a:p>
          <a:p>
            <a:pPr marL="228600" indent="-228600" algn="l">
              <a:buSzPct val="100000"/>
              <a:buAutoNum type="arabicPeriod"/>
            </a:pPr>
            <a:r>
              <a:t>Symptoms </a:t>
            </a:r>
          </a:p>
          <a:p>
            <a:pPr marL="228600" indent="-228600" algn="l">
              <a:buSzPct val="100000"/>
              <a:buAutoNum type="arabicPeriod"/>
            </a:pPr>
            <a:r>
              <a:t>Teaching - Normalize the symptoms brought up by the participants. Provide explanations of the participants’ reactions &amp; provide stress management information. Other topics may be discussed as relevant</a:t>
            </a:r>
          </a:p>
          <a:p>
            <a:pPr marL="228600" indent="-228600" algn="l">
              <a:buSzPct val="100000"/>
              <a:buAutoNum type="arabicPeriod"/>
            </a:pPr>
            <a:r>
              <a:t>Re-Entry</a:t>
            </a:r>
          </a:p>
        </p:txBody>
      </p:sp>
      <p:pic>
        <p:nvPicPr>
          <p:cNvPr id="198"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201" name="Critical Incident Stress Debriefing - Phases…"/>
          <p:cNvSpPr txBox="1"/>
          <p:nvPr/>
        </p:nvSpPr>
        <p:spPr>
          <a:xfrm>
            <a:off x="725509" y="2374251"/>
            <a:ext cx="10690182" cy="594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marL="228600" indent="-228600" algn="l">
              <a:buSzPct val="100000"/>
              <a:buAutoNum type="arabicPeriod"/>
            </a:pPr>
            <a:r>
              <a:t>Introduction</a:t>
            </a:r>
          </a:p>
          <a:p>
            <a:pPr marL="228600" indent="-228600" algn="l">
              <a:buSzPct val="100000"/>
              <a:buAutoNum type="arabicPeriod"/>
            </a:pPr>
            <a:r>
              <a:t>Facts </a:t>
            </a:r>
          </a:p>
          <a:p>
            <a:pPr marL="228600" indent="-228600" algn="l">
              <a:buSzPct val="100000"/>
              <a:buAutoNum type="arabicPeriod"/>
            </a:pPr>
            <a:r>
              <a:t>Thoughts</a:t>
            </a:r>
          </a:p>
          <a:p>
            <a:pPr marL="228600" indent="-228600" algn="l">
              <a:buSzPct val="100000"/>
              <a:buAutoNum type="arabicPeriod"/>
            </a:pPr>
            <a:r>
              <a:t>Reactions</a:t>
            </a:r>
          </a:p>
          <a:p>
            <a:pPr marL="228600" indent="-228600" algn="l">
              <a:buSzPct val="100000"/>
              <a:buAutoNum type="arabicPeriod"/>
            </a:pPr>
            <a:r>
              <a:t>Symptoms </a:t>
            </a:r>
          </a:p>
          <a:p>
            <a:pPr marL="228600" indent="-228600" algn="l">
              <a:buSzPct val="100000"/>
              <a:buAutoNum type="arabicPeriod"/>
            </a:pPr>
            <a:r>
              <a:t>Teaching </a:t>
            </a:r>
          </a:p>
          <a:p>
            <a:pPr marL="228600" indent="-228600" algn="l">
              <a:buSzPct val="100000"/>
              <a:buAutoNum type="arabicPeriod"/>
            </a:pPr>
            <a:r>
              <a:t>Re-Entry - Participants ask follow up questions, provide next steps, affirm plans for next step for additional supports or to return to work. </a:t>
            </a:r>
          </a:p>
        </p:txBody>
      </p:sp>
      <p:pic>
        <p:nvPicPr>
          <p:cNvPr id="202"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205" name="Critical Incident Stress Debriefing - Phases…"/>
          <p:cNvSpPr txBox="1"/>
          <p:nvPr/>
        </p:nvSpPr>
        <p:spPr>
          <a:xfrm>
            <a:off x="725509" y="2958451"/>
            <a:ext cx="10690182" cy="477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Critical Incident Stress Debriefing - Phases</a:t>
            </a:r>
          </a:p>
          <a:p>
            <a:pPr marL="228600" indent="-228600" algn="l">
              <a:buSzPct val="100000"/>
              <a:buAutoNum type="arabicPeriod"/>
            </a:pPr>
            <a:r>
              <a:t>Introduction</a:t>
            </a:r>
          </a:p>
          <a:p>
            <a:pPr marL="228600" indent="-228600" algn="l">
              <a:buSzPct val="100000"/>
              <a:buAutoNum type="arabicPeriod"/>
            </a:pPr>
            <a:r>
              <a:t>Facts </a:t>
            </a:r>
          </a:p>
          <a:p>
            <a:pPr marL="228600" indent="-228600" algn="l">
              <a:buSzPct val="100000"/>
              <a:buAutoNum type="arabicPeriod"/>
            </a:pPr>
            <a:r>
              <a:t>Thoughts</a:t>
            </a:r>
          </a:p>
          <a:p>
            <a:pPr marL="228600" indent="-228600" algn="l">
              <a:buSzPct val="100000"/>
              <a:buAutoNum type="arabicPeriod"/>
            </a:pPr>
            <a:r>
              <a:t>Reactions</a:t>
            </a:r>
          </a:p>
          <a:p>
            <a:pPr marL="228600" indent="-228600" algn="l">
              <a:buSzPct val="100000"/>
              <a:buAutoNum type="arabicPeriod"/>
            </a:pPr>
            <a:r>
              <a:t>Symptoms </a:t>
            </a:r>
          </a:p>
          <a:p>
            <a:pPr marL="228600" indent="-228600" algn="l">
              <a:buSzPct val="100000"/>
              <a:buAutoNum type="arabicPeriod"/>
            </a:pPr>
            <a:r>
              <a:t>Teaching </a:t>
            </a:r>
          </a:p>
          <a:p>
            <a:pPr marL="228600" indent="-228600" algn="l">
              <a:buSzPct val="100000"/>
              <a:buAutoNum type="arabicPeriod"/>
            </a:pPr>
            <a:r>
              <a:t>Re-Entry</a:t>
            </a:r>
          </a:p>
        </p:txBody>
      </p:sp>
      <p:pic>
        <p:nvPicPr>
          <p:cNvPr id="206"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r>
              <a:t>Critical Incident Stress Management</a:t>
            </a:r>
          </a:p>
        </p:txBody>
      </p:sp>
      <p:sp>
        <p:nvSpPr>
          <p:cNvPr id="209" name="Critical Incident Stress Debriefing - Follow-up…"/>
          <p:cNvSpPr txBox="1"/>
          <p:nvPr/>
        </p:nvSpPr>
        <p:spPr>
          <a:xfrm>
            <a:off x="750909" y="3275951"/>
            <a:ext cx="10690182"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dirty="0"/>
              <a:t>Critical Incident Stress Debriefing - Follow-up</a:t>
            </a:r>
          </a:p>
          <a:p>
            <a:pPr algn="l"/>
            <a:endParaRPr dirty="0"/>
          </a:p>
          <a:p>
            <a:pPr algn="l"/>
            <a:r>
              <a:rPr dirty="0"/>
              <a:t>Talk with individuals to identify next steps</a:t>
            </a:r>
            <a:r>
              <a:rPr dirty="0" smtClean="0"/>
              <a:t>.</a:t>
            </a:r>
            <a:endParaRPr lang="en-US" dirty="0" smtClean="0"/>
          </a:p>
          <a:p>
            <a:pPr algn="l"/>
            <a:r>
              <a:rPr lang="en-US" dirty="0" smtClean="0"/>
              <a:t>Use peer support follow up plan</a:t>
            </a:r>
            <a:r>
              <a:rPr dirty="0" smtClean="0"/>
              <a:t> </a:t>
            </a:r>
            <a:endParaRPr dirty="0"/>
          </a:p>
        </p:txBody>
      </p:sp>
      <p:pic>
        <p:nvPicPr>
          <p:cNvPr id="210" name="AFM_Logo-01render.jpg" descr="AFM_Logo-01render.jpg"/>
          <p:cNvPicPr>
            <a:picLocks noChangeAspect="1"/>
          </p:cNvPicPr>
          <p:nvPr/>
        </p:nvPicPr>
        <p:blipFill>
          <a:blip r:embed="rId2">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6743719"/>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5"/>
            <a:ext cx="11704320" cy="1126632"/>
          </a:xfrm>
        </p:spPr>
        <p:txBody>
          <a:bodyPr/>
          <a:lstStyle/>
          <a:p>
            <a:r>
              <a:rPr lang="en-US" sz="4800" dirty="0">
                <a:latin typeface="Myriad Pro" charset="0"/>
                <a:ea typeface="Myriad Pro" charset="0"/>
                <a:cs typeface="Myriad Pro" charset="0"/>
              </a:rPr>
              <a:t>How </a:t>
            </a:r>
            <a:r>
              <a:rPr lang="en-US" sz="4800" dirty="0" smtClean="0">
                <a:latin typeface="Myriad Pro" charset="0"/>
                <a:ea typeface="Myriad Pro" charset="0"/>
                <a:cs typeface="Myriad Pro" charset="0"/>
              </a:rPr>
              <a:t>does a </a:t>
            </a:r>
            <a:r>
              <a:rPr lang="en-US" sz="4800" dirty="0">
                <a:latin typeface="Myriad Pro" charset="0"/>
                <a:ea typeface="Myriad Pro" charset="0"/>
                <a:cs typeface="Myriad Pro" charset="0"/>
              </a:rPr>
              <a:t>Trauma Informed System </a:t>
            </a:r>
            <a:r>
              <a:rPr lang="en-US" sz="4800" dirty="0" smtClean="0">
                <a:latin typeface="Myriad Pro" charset="0"/>
                <a:ea typeface="Myriad Pro" charset="0"/>
                <a:cs typeface="Myriad Pro" charset="0"/>
              </a:rPr>
              <a:t>work?</a:t>
            </a:r>
            <a:endParaRPr lang="en-US" sz="4800" dirty="0">
              <a:latin typeface="Myriad Pro" charset="0"/>
              <a:ea typeface="Myriad Pro" charset="0"/>
              <a:cs typeface="Myriad Pro" charset="0"/>
            </a:endParaRPr>
          </a:p>
        </p:txBody>
      </p:sp>
      <p:sp>
        <p:nvSpPr>
          <p:cNvPr id="4" name="Slide Number Placeholder 3"/>
          <p:cNvSpPr>
            <a:spLocks noGrp="1"/>
          </p:cNvSpPr>
          <p:nvPr>
            <p:ph type="sldNum" sz="quarter" idx="12"/>
          </p:nvPr>
        </p:nvSpPr>
        <p:spPr/>
        <p:txBody>
          <a:bodyPr/>
          <a:lstStyle/>
          <a:p>
            <a:fld id="{F44216FD-6AB8-4CAA-AE87-D3440EC6B7F7}" type="slidenum">
              <a:rPr/>
              <a:pPr/>
              <a:t>86</a:t>
            </a:fld>
            <a:endParaRPr/>
          </a:p>
        </p:txBody>
      </p:sp>
      <p:graphicFrame>
        <p:nvGraphicFramePr>
          <p:cNvPr id="5" name="Content Placeholder 3"/>
          <p:cNvGraphicFramePr>
            <a:graphicFrameLocks/>
          </p:cNvGraphicFramePr>
          <p:nvPr>
            <p:extLst/>
          </p:nvPr>
        </p:nvGraphicFramePr>
        <p:xfrm>
          <a:off x="539822" y="1766692"/>
          <a:ext cx="11704320" cy="7115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975360" y="8924036"/>
            <a:ext cx="8128000" cy="573747"/>
          </a:xfrm>
          <a:prstGeom prst="rect">
            <a:avLst/>
          </a:prstGeom>
          <a:noFill/>
        </p:spPr>
        <p:txBody>
          <a:bodyPr wrap="square" rtlCol="0">
            <a:spAutoFit/>
          </a:bodyPr>
          <a:lstStyle/>
          <a:p>
            <a:r>
              <a:rPr lang="en-US" sz="1564" dirty="0"/>
              <a:t>Yeager, K., Cutler, D. L., Svendsen, D., &amp; Sills, G. M. (2013). </a:t>
            </a:r>
            <a:r>
              <a:rPr lang="en-US" sz="1564" i="1" dirty="0"/>
              <a:t>Modern community mental health: An interdisciplinary approach</a:t>
            </a:r>
            <a:r>
              <a:rPr lang="en-US" sz="1564" dirty="0"/>
              <a:t>. Oxford University Press  </a:t>
            </a:r>
            <a:endParaRPr lang="en-US" sz="1564" dirty="0"/>
          </a:p>
        </p:txBody>
      </p:sp>
    </p:spTree>
    <p:extLst>
      <p:ext uri="{BB962C8B-B14F-4D97-AF65-F5344CB8AC3E}">
        <p14:creationId xmlns:p14="http://schemas.microsoft.com/office/powerpoint/2010/main" val="187737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00FF342-4773-4999-9D53-74AFFD5F2F1B}"/>
                                            </p:graphicEl>
                                          </p:spTgt>
                                        </p:tgtEl>
                                        <p:attrNameLst>
                                          <p:attrName>style.visibility</p:attrName>
                                        </p:attrNameLst>
                                      </p:cBhvr>
                                      <p:to>
                                        <p:strVal val="visible"/>
                                      </p:to>
                                    </p:set>
                                    <p:animEffect transition="in" filter="fade">
                                      <p:cBhvr>
                                        <p:cTn id="7" dur="500"/>
                                        <p:tgtEl>
                                          <p:spTgt spid="5">
                                            <p:graphicEl>
                                              <a:dgm id="{900FF342-4773-4999-9D53-74AFFD5F2F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D28B832-3382-4D66-9476-7F7DB3FBC513}"/>
                                            </p:graphicEl>
                                          </p:spTgt>
                                        </p:tgtEl>
                                        <p:attrNameLst>
                                          <p:attrName>style.visibility</p:attrName>
                                        </p:attrNameLst>
                                      </p:cBhvr>
                                      <p:to>
                                        <p:strVal val="visible"/>
                                      </p:to>
                                    </p:set>
                                    <p:animEffect transition="in" filter="fade">
                                      <p:cBhvr>
                                        <p:cTn id="12" dur="500"/>
                                        <p:tgtEl>
                                          <p:spTgt spid="5">
                                            <p:graphicEl>
                                              <a:dgm id="{AD28B832-3382-4D66-9476-7F7DB3FBC5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6DE3870-53EA-4222-B8F3-DA7B8AF9AE47}"/>
                                            </p:graphicEl>
                                          </p:spTgt>
                                        </p:tgtEl>
                                        <p:attrNameLst>
                                          <p:attrName>style.visibility</p:attrName>
                                        </p:attrNameLst>
                                      </p:cBhvr>
                                      <p:to>
                                        <p:strVal val="visible"/>
                                      </p:to>
                                    </p:set>
                                    <p:animEffect transition="in" filter="fade">
                                      <p:cBhvr>
                                        <p:cTn id="17" dur="500"/>
                                        <p:tgtEl>
                                          <p:spTgt spid="5">
                                            <p:graphicEl>
                                              <a:dgm id="{96DE3870-53EA-4222-B8F3-DA7B8AF9AE4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F2D7F45-CDB5-46DC-B267-320209280357}"/>
                                            </p:graphicEl>
                                          </p:spTgt>
                                        </p:tgtEl>
                                        <p:attrNameLst>
                                          <p:attrName>style.visibility</p:attrName>
                                        </p:attrNameLst>
                                      </p:cBhvr>
                                      <p:to>
                                        <p:strVal val="visible"/>
                                      </p:to>
                                    </p:set>
                                    <p:animEffect transition="in" filter="fade">
                                      <p:cBhvr>
                                        <p:cTn id="22" dur="500"/>
                                        <p:tgtEl>
                                          <p:spTgt spid="5">
                                            <p:graphicEl>
                                              <a:dgm id="{6F2D7F45-CDB5-46DC-B267-32020928035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C1B73B99-D92C-447E-870C-075754EDABA9}"/>
                                            </p:graphicEl>
                                          </p:spTgt>
                                        </p:tgtEl>
                                        <p:attrNameLst>
                                          <p:attrName>style.visibility</p:attrName>
                                        </p:attrNameLst>
                                      </p:cBhvr>
                                      <p:to>
                                        <p:strVal val="visible"/>
                                      </p:to>
                                    </p:set>
                                    <p:animEffect transition="in" filter="fade">
                                      <p:cBhvr>
                                        <p:cTn id="27" dur="500"/>
                                        <p:tgtEl>
                                          <p:spTgt spid="5">
                                            <p:graphicEl>
                                              <a:dgm id="{C1B73B99-D92C-447E-870C-075754EDABA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6F416832-50E8-47A1-8BAB-665BD48B8E77}"/>
                                            </p:graphicEl>
                                          </p:spTgt>
                                        </p:tgtEl>
                                        <p:attrNameLst>
                                          <p:attrName>style.visibility</p:attrName>
                                        </p:attrNameLst>
                                      </p:cBhvr>
                                      <p:to>
                                        <p:strVal val="visible"/>
                                      </p:to>
                                    </p:set>
                                    <p:animEffect transition="in" filter="fade">
                                      <p:cBhvr>
                                        <p:cTn id="32" dur="500"/>
                                        <p:tgtEl>
                                          <p:spTgt spid="5">
                                            <p:graphicEl>
                                              <a:dgm id="{6F416832-50E8-47A1-8BAB-665BD48B8E7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E6CF7844-CD4D-45ED-A45B-C3B6A7B45E34}"/>
                                            </p:graphicEl>
                                          </p:spTgt>
                                        </p:tgtEl>
                                        <p:attrNameLst>
                                          <p:attrName>style.visibility</p:attrName>
                                        </p:attrNameLst>
                                      </p:cBhvr>
                                      <p:to>
                                        <p:strVal val="visible"/>
                                      </p:to>
                                    </p:set>
                                    <p:animEffect transition="in" filter="fade">
                                      <p:cBhvr>
                                        <p:cTn id="37" dur="500"/>
                                        <p:tgtEl>
                                          <p:spTgt spid="5">
                                            <p:graphicEl>
                                              <a:dgm id="{E6CF7844-CD4D-45ED-A45B-C3B6A7B45E3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0801571D-C261-4C8D-A310-CAB581518CEB}"/>
                                            </p:graphicEl>
                                          </p:spTgt>
                                        </p:tgtEl>
                                        <p:attrNameLst>
                                          <p:attrName>style.visibility</p:attrName>
                                        </p:attrNameLst>
                                      </p:cBhvr>
                                      <p:to>
                                        <p:strVal val="visible"/>
                                      </p:to>
                                    </p:set>
                                    <p:animEffect transition="in" filter="fade">
                                      <p:cBhvr>
                                        <p:cTn id="42" dur="500"/>
                                        <p:tgtEl>
                                          <p:spTgt spid="5">
                                            <p:graphicEl>
                                              <a:dgm id="{0801571D-C261-4C8D-A310-CAB581518C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Firefighter Mental Health- A systematic approach</a:t>
            </a:r>
          </a:p>
        </p:txBody>
      </p:sp>
      <p:sp>
        <p:nvSpPr>
          <p:cNvPr id="3" name="Content Placeholder 2"/>
          <p:cNvSpPr>
            <a:spLocks noGrp="1"/>
          </p:cNvSpPr>
          <p:nvPr>
            <p:ph sz="quarter" idx="13"/>
          </p:nvPr>
        </p:nvSpPr>
        <p:spPr/>
        <p:txBody>
          <a:bodyPr>
            <a:normAutofit fontScale="47500" lnSpcReduction="20000"/>
          </a:bodyPr>
          <a:lstStyle/>
          <a:p>
            <a:pPr>
              <a:lnSpc>
                <a:spcPct val="120000"/>
              </a:lnSpc>
              <a:spcBef>
                <a:spcPts val="1200"/>
              </a:spcBef>
            </a:pPr>
            <a:r>
              <a:rPr lang="en-US" dirty="0" smtClean="0"/>
              <a:t>Prevention </a:t>
            </a:r>
            <a:r>
              <a:rPr lang="mr-IN" dirty="0" smtClean="0"/>
              <a:t>–</a:t>
            </a:r>
            <a:r>
              <a:rPr lang="en-US" dirty="0" smtClean="0"/>
              <a:t> encourage self care, positive work environment, talking about home and work life</a:t>
            </a:r>
            <a:endParaRPr lang="en-US" dirty="0" smtClean="0"/>
          </a:p>
          <a:p>
            <a:pPr>
              <a:lnSpc>
                <a:spcPct val="120000"/>
              </a:lnSpc>
              <a:spcBef>
                <a:spcPts val="1200"/>
              </a:spcBef>
            </a:pPr>
            <a:r>
              <a:rPr lang="en-US" dirty="0" smtClean="0"/>
              <a:t>Psychological First </a:t>
            </a:r>
            <a:r>
              <a:rPr lang="en-US" dirty="0" smtClean="0"/>
              <a:t>Aid </a:t>
            </a:r>
            <a:r>
              <a:rPr lang="mr-IN" dirty="0" smtClean="0"/>
              <a:t>–</a:t>
            </a:r>
            <a:r>
              <a:rPr lang="en-US" dirty="0" smtClean="0"/>
              <a:t> provide training for first responders on psychological first aid and encourage peers to use PFA with each other</a:t>
            </a:r>
            <a:endParaRPr lang="en-US" dirty="0" smtClean="0"/>
          </a:p>
          <a:p>
            <a:pPr>
              <a:lnSpc>
                <a:spcPct val="120000"/>
              </a:lnSpc>
              <a:spcBef>
                <a:spcPts val="1200"/>
              </a:spcBef>
            </a:pPr>
            <a:r>
              <a:rPr lang="en-US" dirty="0" smtClean="0"/>
              <a:t>Peer Support (formal and informal</a:t>
            </a:r>
            <a:r>
              <a:rPr lang="en-US" dirty="0" smtClean="0"/>
              <a:t>) </a:t>
            </a:r>
            <a:r>
              <a:rPr lang="mr-IN" dirty="0" smtClean="0"/>
              <a:t>–</a:t>
            </a:r>
            <a:r>
              <a:rPr lang="en-US" dirty="0" smtClean="0"/>
              <a:t> train peers in peer support </a:t>
            </a:r>
            <a:r>
              <a:rPr lang="en-US" dirty="0" err="1" smtClean="0"/>
              <a:t>internventions</a:t>
            </a:r>
            <a:r>
              <a:rPr lang="en-US" dirty="0" smtClean="0"/>
              <a:t> and create a formal peer support team that is identified in the department to support its members. </a:t>
            </a:r>
            <a:endParaRPr lang="en-US" dirty="0" smtClean="0"/>
          </a:p>
          <a:p>
            <a:pPr>
              <a:lnSpc>
                <a:spcPct val="120000"/>
              </a:lnSpc>
              <a:spcBef>
                <a:spcPts val="1200"/>
              </a:spcBef>
            </a:pPr>
            <a:r>
              <a:rPr lang="en-US" dirty="0" smtClean="0"/>
              <a:t>Crisis Incident Stress </a:t>
            </a:r>
            <a:r>
              <a:rPr lang="en-US" dirty="0" smtClean="0"/>
              <a:t>Management - train department members to provide CISM and debriefings in the context of peer suppor</a:t>
            </a:r>
            <a:r>
              <a:rPr lang="en-US" dirty="0" smtClean="0"/>
              <a:t>t </a:t>
            </a:r>
            <a:r>
              <a:rPr lang="en-US" dirty="0" smtClean="0"/>
              <a:t>and follo</a:t>
            </a:r>
            <a:r>
              <a:rPr lang="en-US" dirty="0" smtClean="0"/>
              <a:t>w up. </a:t>
            </a:r>
            <a:endParaRPr lang="en-US" dirty="0" smtClean="0"/>
          </a:p>
          <a:p>
            <a:pPr>
              <a:lnSpc>
                <a:spcPct val="120000"/>
              </a:lnSpc>
              <a:spcBef>
                <a:spcPts val="1200"/>
              </a:spcBef>
            </a:pPr>
            <a:r>
              <a:rPr lang="en-US" dirty="0" smtClean="0"/>
              <a:t>Professional Supports </a:t>
            </a:r>
            <a:r>
              <a:rPr lang="mr-IN" dirty="0" smtClean="0"/>
              <a:t>–</a:t>
            </a:r>
            <a:r>
              <a:rPr lang="en-US" dirty="0" smtClean="0"/>
              <a:t> identify providers in your community for outpatient treatment, inpatient treatment, individual and family therapy.   Educate providers about the unique needs of first responders.</a:t>
            </a:r>
            <a:endParaRPr lang="en-US" dirty="0" smtClean="0"/>
          </a:p>
          <a:p>
            <a:pPr>
              <a:lnSpc>
                <a:spcPct val="120000"/>
              </a:lnSpc>
              <a:spcBef>
                <a:spcPts val="1200"/>
              </a:spcBef>
            </a:pPr>
            <a:r>
              <a:rPr lang="en-US" dirty="0" smtClean="0"/>
              <a:t>Fire Department policies and procedures for member mental health </a:t>
            </a:r>
            <a:r>
              <a:rPr lang="en-US" dirty="0" smtClean="0"/>
              <a:t>care </a:t>
            </a:r>
            <a:r>
              <a:rPr lang="mr-IN" dirty="0" smtClean="0"/>
              <a:t>–</a:t>
            </a:r>
            <a:r>
              <a:rPr lang="en-US" dirty="0" smtClean="0"/>
              <a:t> develop policies and procedures to guide your system of care to ensure best practices for members.</a:t>
            </a:r>
            <a:endParaRPr lang="en-US" dirty="0" smtClean="0"/>
          </a:p>
        </p:txBody>
      </p:sp>
    </p:spTree>
    <p:extLst>
      <p:ext uri="{BB962C8B-B14F-4D97-AF65-F5344CB8AC3E}">
        <p14:creationId xmlns:p14="http://schemas.microsoft.com/office/powerpoint/2010/main" val="5221917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ritical Incident Stress Management"/>
          <p:cNvSpPr txBox="1"/>
          <p:nvPr/>
        </p:nvSpPr>
        <p:spPr>
          <a:xfrm>
            <a:off x="772911" y="495299"/>
            <a:ext cx="963350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300">
                <a:latin typeface="Helvetica"/>
                <a:ea typeface="Helvetica"/>
                <a:cs typeface="Helvetica"/>
                <a:sym typeface="Helvetica"/>
              </a:defRPr>
            </a:lvl1pPr>
          </a:lstStyle>
          <a:p>
            <a:endParaRPr dirty="0"/>
          </a:p>
        </p:txBody>
      </p:sp>
      <p:sp>
        <p:nvSpPr>
          <p:cNvPr id="217" name="Resources:…"/>
          <p:cNvSpPr txBox="1"/>
          <p:nvPr/>
        </p:nvSpPr>
        <p:spPr>
          <a:xfrm>
            <a:off x="674709" y="987709"/>
            <a:ext cx="10690182" cy="104438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sz="3200" dirty="0">
                <a:latin typeface="Myriad Pro" charset="0"/>
                <a:ea typeface="Myriad Pro" charset="0"/>
                <a:cs typeface="Myriad Pro" charset="0"/>
              </a:rPr>
              <a:t>Resources:</a:t>
            </a:r>
          </a:p>
          <a:p>
            <a:pPr algn="l"/>
            <a:r>
              <a:rPr sz="3200" u="sng" dirty="0">
                <a:latin typeface="Myriad Pro" charset="0"/>
                <a:ea typeface="Myriad Pro" charset="0"/>
                <a:cs typeface="Myriad Pro" charset="0"/>
                <a:hlinkClick r:id="rId2"/>
              </a:rPr>
              <a:t>www.everyonegoeshome.org</a:t>
            </a:r>
          </a:p>
          <a:p>
            <a:pPr algn="l"/>
            <a:endParaRPr sz="3200" u="sng" dirty="0">
              <a:latin typeface="Myriad Pro" charset="0"/>
              <a:ea typeface="Myriad Pro" charset="0"/>
              <a:cs typeface="Myriad Pro" charset="0"/>
              <a:hlinkClick r:id="rId2"/>
            </a:endParaRPr>
          </a:p>
          <a:p>
            <a:pPr algn="l"/>
            <a:r>
              <a:rPr sz="3200" u="sng" dirty="0">
                <a:latin typeface="Myriad Pro" charset="0"/>
                <a:ea typeface="Myriad Pro" charset="0"/>
                <a:cs typeface="Myriad Pro" charset="0"/>
                <a:hlinkClick r:id="rId3"/>
              </a:rPr>
              <a:t>www.info-trauma.org</a:t>
            </a:r>
          </a:p>
          <a:p>
            <a:pPr algn="l"/>
            <a:endParaRPr sz="3200" u="sng" dirty="0">
              <a:latin typeface="Myriad Pro" charset="0"/>
              <a:ea typeface="Myriad Pro" charset="0"/>
              <a:cs typeface="Myriad Pro" charset="0"/>
              <a:hlinkClick r:id="rId3"/>
            </a:endParaRPr>
          </a:p>
          <a:p>
            <a:pPr algn="l"/>
            <a:r>
              <a:rPr sz="3200" dirty="0">
                <a:latin typeface="Myriad Pro" charset="0"/>
                <a:ea typeface="Myriad Pro" charset="0"/>
                <a:cs typeface="Myriad Pro" charset="0"/>
              </a:rPr>
              <a:t>Psychological First Aid Training - </a:t>
            </a:r>
          </a:p>
          <a:p>
            <a:pPr algn="l"/>
            <a:r>
              <a:rPr sz="3200" u="sng" dirty="0">
                <a:latin typeface="Myriad Pro" charset="0"/>
                <a:ea typeface="Myriad Pro" charset="0"/>
                <a:cs typeface="Myriad Pro" charset="0"/>
                <a:hlinkClick r:id="rId4"/>
              </a:rPr>
              <a:t>learn.nctsn.org</a:t>
            </a:r>
            <a:r>
              <a:rPr sz="3200" dirty="0">
                <a:latin typeface="Myriad Pro" charset="0"/>
                <a:ea typeface="Myriad Pro" charset="0"/>
                <a:cs typeface="Myriad Pro" charset="0"/>
              </a:rPr>
              <a:t> </a:t>
            </a:r>
          </a:p>
          <a:p>
            <a:pPr algn="l"/>
            <a:endParaRPr lang="en-US" sz="3200" dirty="0" smtClean="0">
              <a:latin typeface="Myriad Pro" charset="0"/>
              <a:ea typeface="Myriad Pro" charset="0"/>
              <a:cs typeface="Myriad Pro" charset="0"/>
            </a:endParaRPr>
          </a:p>
          <a:p>
            <a:pPr algn="l"/>
            <a:r>
              <a:rPr sz="3200" dirty="0" smtClean="0">
                <a:latin typeface="Myriad Pro" charset="0"/>
                <a:ea typeface="Myriad Pro" charset="0"/>
                <a:cs typeface="Myriad Pro" charset="0"/>
              </a:rPr>
              <a:t>Critical </a:t>
            </a:r>
            <a:r>
              <a:rPr sz="3200" dirty="0">
                <a:latin typeface="Myriad Pro" charset="0"/>
                <a:ea typeface="Myriad Pro" charset="0"/>
                <a:cs typeface="Myriad Pro" charset="0"/>
              </a:rPr>
              <a:t>Incident Stress Management training</a:t>
            </a:r>
          </a:p>
          <a:p>
            <a:pPr algn="l"/>
            <a:endParaRPr sz="3200" dirty="0">
              <a:latin typeface="Myriad Pro" charset="0"/>
              <a:ea typeface="Myriad Pro" charset="0"/>
              <a:cs typeface="Myriad Pro" charset="0"/>
            </a:endParaRPr>
          </a:p>
          <a:p>
            <a:pPr algn="l"/>
            <a:r>
              <a:rPr sz="3200" dirty="0" smtClean="0">
                <a:latin typeface="Myriad Pro" charset="0"/>
                <a:ea typeface="Myriad Pro" charset="0"/>
                <a:cs typeface="Myriad Pro" charset="0"/>
              </a:rPr>
              <a:t>Mindfulness</a:t>
            </a:r>
            <a:endParaRPr lang="en-US" sz="3200" dirty="0" smtClean="0">
              <a:latin typeface="Myriad Pro" charset="0"/>
              <a:ea typeface="Myriad Pro" charset="0"/>
              <a:cs typeface="Myriad Pro" charset="0"/>
            </a:endParaRPr>
          </a:p>
          <a:p>
            <a:pPr algn="l"/>
            <a:endParaRPr lang="en-US" sz="3200" dirty="0" smtClean="0">
              <a:latin typeface="Myriad Pro" charset="0"/>
              <a:ea typeface="Myriad Pro" charset="0"/>
              <a:cs typeface="Myriad Pro" charset="0"/>
            </a:endParaRPr>
          </a:p>
          <a:p>
            <a:pPr algn="l"/>
            <a:r>
              <a:rPr lang="en-US" sz="3200" dirty="0" smtClean="0">
                <a:latin typeface="Myriad Pro" charset="0"/>
                <a:ea typeface="Myriad Pro" charset="0"/>
                <a:cs typeface="Myriad Pro" charset="0"/>
              </a:rPr>
              <a:t>The Ohio State University- </a:t>
            </a:r>
            <a:r>
              <a:rPr lang="en-US" sz="3200" dirty="0" err="1" smtClean="0">
                <a:latin typeface="Myriad Pro" charset="0"/>
                <a:ea typeface="Myriad Pro" charset="0"/>
                <a:cs typeface="Myriad Pro" charset="0"/>
              </a:rPr>
              <a:t>Wexner</a:t>
            </a:r>
            <a:r>
              <a:rPr lang="en-US" sz="3200" dirty="0" smtClean="0">
                <a:latin typeface="Myriad Pro" charset="0"/>
                <a:ea typeface="Myriad Pro" charset="0"/>
                <a:cs typeface="Myriad Pro" charset="0"/>
              </a:rPr>
              <a:t> Medical Center STAR training</a:t>
            </a:r>
            <a:endParaRPr sz="3200" dirty="0">
              <a:latin typeface="Myriad Pro" charset="0"/>
              <a:ea typeface="Myriad Pro" charset="0"/>
              <a:cs typeface="Myriad Pro" charset="0"/>
            </a:endParaRPr>
          </a:p>
          <a:p>
            <a:pPr algn="l"/>
            <a:endParaRPr dirty="0"/>
          </a:p>
          <a:p>
            <a:pPr algn="l">
              <a:defRPr sz="2400"/>
            </a:pPr>
            <a:r>
              <a:rPr dirty="0"/>
              <a:t>2 Thessalonians 3:3 </a:t>
            </a:r>
          </a:p>
          <a:p>
            <a:pPr algn="l">
              <a:defRPr sz="2400"/>
            </a:pPr>
            <a:r>
              <a:rPr dirty="0"/>
              <a:t>But the Lord is faithful, and He will strengthen you </a:t>
            </a:r>
          </a:p>
          <a:p>
            <a:pPr algn="l">
              <a:defRPr sz="2400"/>
            </a:pPr>
            <a:r>
              <a:rPr dirty="0"/>
              <a:t>and protect you from the evil one.</a:t>
            </a:r>
          </a:p>
          <a:p>
            <a:pPr algn="l"/>
            <a:endParaRPr dirty="0"/>
          </a:p>
          <a:p>
            <a:pPr algn="l"/>
            <a:endParaRPr dirty="0"/>
          </a:p>
          <a:p>
            <a:pPr algn="l"/>
            <a:endParaRPr dirty="0"/>
          </a:p>
        </p:txBody>
      </p:sp>
      <p:pic>
        <p:nvPicPr>
          <p:cNvPr id="218" name="AFM_Logo-01render.jpg" descr="AFM_Logo-01render.jpg"/>
          <p:cNvPicPr>
            <a:picLocks noChangeAspect="1"/>
          </p:cNvPicPr>
          <p:nvPr/>
        </p:nvPicPr>
        <p:blipFill>
          <a:blip r:embed="rId5">
            <a:extLst/>
          </a:blip>
          <a:srcRect r="598" b="598"/>
          <a:stretch>
            <a:fillRect/>
          </a:stretch>
        </p:blipFill>
        <p:spPr>
          <a:xfrm>
            <a:off x="10018286" y="7733002"/>
            <a:ext cx="2992916" cy="1621163"/>
          </a:xfrm>
          <a:prstGeom prst="rect">
            <a:avLst/>
          </a:prstGeom>
          <a:ln w="12700">
            <a:miter lim="400000"/>
          </a:ln>
        </p:spPr>
      </p:pic>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9467" y="1219200"/>
            <a:ext cx="6951134" cy="377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Box 2"/>
          <p:cNvSpPr txBox="1">
            <a:spLocks noChangeArrowheads="1"/>
          </p:cNvSpPr>
          <p:nvPr/>
        </p:nvSpPr>
        <p:spPr bwMode="auto">
          <a:xfrm>
            <a:off x="2612527" y="5130594"/>
            <a:ext cx="7678347" cy="1963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charset="0"/>
              </a:defRPr>
            </a:lvl1pPr>
            <a:lvl2pPr marL="742950" indent="-285750">
              <a:defRPr>
                <a:solidFill>
                  <a:schemeClr val="tx1"/>
                </a:solidFill>
                <a:latin typeface="Impact" charset="0"/>
              </a:defRPr>
            </a:lvl2pPr>
            <a:lvl3pPr marL="1143000" indent="-228600">
              <a:defRPr>
                <a:solidFill>
                  <a:schemeClr val="tx1"/>
                </a:solidFill>
                <a:latin typeface="Impact" charset="0"/>
              </a:defRPr>
            </a:lvl3pPr>
            <a:lvl4pPr marL="1600200" indent="-228600">
              <a:defRPr>
                <a:solidFill>
                  <a:schemeClr val="tx1"/>
                </a:solidFill>
                <a:latin typeface="Impact" charset="0"/>
              </a:defRPr>
            </a:lvl4pPr>
            <a:lvl5pPr marL="2057400" indent="-228600">
              <a:defRPr>
                <a:solidFill>
                  <a:schemeClr val="tx1"/>
                </a:solidFill>
                <a:latin typeface="Impact" charset="0"/>
              </a:defRPr>
            </a:lvl5pPr>
            <a:lvl6pPr marL="2514600" indent="-228600" defTabSz="457200" fontAlgn="base">
              <a:spcBef>
                <a:spcPct val="0"/>
              </a:spcBef>
              <a:spcAft>
                <a:spcPct val="0"/>
              </a:spcAft>
              <a:defRPr>
                <a:solidFill>
                  <a:schemeClr val="tx1"/>
                </a:solidFill>
                <a:latin typeface="Impact" charset="0"/>
              </a:defRPr>
            </a:lvl6pPr>
            <a:lvl7pPr marL="2971800" indent="-228600" defTabSz="457200" fontAlgn="base">
              <a:spcBef>
                <a:spcPct val="0"/>
              </a:spcBef>
              <a:spcAft>
                <a:spcPct val="0"/>
              </a:spcAft>
              <a:defRPr>
                <a:solidFill>
                  <a:schemeClr val="tx1"/>
                </a:solidFill>
                <a:latin typeface="Impact" charset="0"/>
              </a:defRPr>
            </a:lvl7pPr>
            <a:lvl8pPr marL="3429000" indent="-228600" defTabSz="457200" fontAlgn="base">
              <a:spcBef>
                <a:spcPct val="0"/>
              </a:spcBef>
              <a:spcAft>
                <a:spcPct val="0"/>
              </a:spcAft>
              <a:defRPr>
                <a:solidFill>
                  <a:schemeClr val="tx1"/>
                </a:solidFill>
                <a:latin typeface="Impact" charset="0"/>
              </a:defRPr>
            </a:lvl8pPr>
            <a:lvl9pPr marL="3886200" indent="-228600" defTabSz="457200" fontAlgn="base">
              <a:spcBef>
                <a:spcPct val="0"/>
              </a:spcBef>
              <a:spcAft>
                <a:spcPct val="0"/>
              </a:spcAft>
              <a:defRPr>
                <a:solidFill>
                  <a:schemeClr val="tx1"/>
                </a:solidFill>
                <a:latin typeface="Impact" charset="0"/>
              </a:defRPr>
            </a:lvl9pPr>
          </a:lstStyle>
          <a:p>
            <a:pPr algn="ctr" eaLnBrk="1" hangingPunct="1"/>
            <a:r>
              <a:rPr lang="en-US" altLang="x-none" sz="4053" dirty="0">
                <a:latin typeface="Myriad Pro" charset="0"/>
                <a:ea typeface="Myriad Pro" charset="0"/>
                <a:cs typeface="Myriad Pro" charset="0"/>
              </a:rPr>
              <a:t>www.AfricaFireMission.org</a:t>
            </a:r>
          </a:p>
          <a:p>
            <a:pPr algn="ctr" eaLnBrk="1" hangingPunct="1"/>
            <a:endParaRPr lang="en-US" altLang="x-none" sz="4053" dirty="0">
              <a:latin typeface="Myriad Pro" charset="0"/>
              <a:ea typeface="Myriad Pro" charset="0"/>
              <a:cs typeface="Myriad Pro" charset="0"/>
            </a:endParaRPr>
          </a:p>
          <a:p>
            <a:pPr algn="ctr" eaLnBrk="1" hangingPunct="1"/>
            <a:endParaRPr lang="en-US" altLang="x-none" sz="4053" dirty="0">
              <a:latin typeface="Myriad Pro" charset="0"/>
              <a:ea typeface="Myriad Pro" charset="0"/>
              <a:cs typeface="Myriad Pro" charset="0"/>
            </a:endParaRPr>
          </a:p>
        </p:txBody>
      </p:sp>
      <p:pic>
        <p:nvPicPr>
          <p:cNvPr id="81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24387" y="6085840"/>
            <a:ext cx="650240"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6425" y="6116037"/>
            <a:ext cx="650240"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9914" y="6079505"/>
            <a:ext cx="650240"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4607" y="6079505"/>
            <a:ext cx="650240" cy="65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0361" y="6112306"/>
            <a:ext cx="650240" cy="650240"/>
          </a:xfrm>
          <a:prstGeom prst="rect">
            <a:avLst/>
          </a:prstGeom>
        </p:spPr>
      </p:pic>
    </p:spTree>
    <p:extLst>
      <p:ext uri="{BB962C8B-B14F-4D97-AF65-F5344CB8AC3E}">
        <p14:creationId xmlns:p14="http://schemas.microsoft.com/office/powerpoint/2010/main" val="692579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dirty="0"/>
              <a:t>Physical Effects of Stress</a:t>
            </a:r>
          </a:p>
        </p:txBody>
      </p:sp>
      <p:sp>
        <p:nvSpPr>
          <p:cNvPr id="21507" name="Content Placeholder 2"/>
          <p:cNvSpPr>
            <a:spLocks noGrp="1"/>
          </p:cNvSpPr>
          <p:nvPr>
            <p:ph sz="half" idx="1"/>
          </p:nvPr>
        </p:nvSpPr>
        <p:spPr>
          <a:xfrm>
            <a:off x="1170432" y="1642820"/>
            <a:ext cx="5266944" cy="7640665"/>
          </a:xfrm>
        </p:spPr>
        <p:txBody>
          <a:bodyPr>
            <a:noAutofit/>
          </a:bodyPr>
          <a:lstStyle/>
          <a:p>
            <a:pPr>
              <a:spcBef>
                <a:spcPts val="1200"/>
              </a:spcBef>
            </a:pPr>
            <a:r>
              <a:rPr lang="en-US" altLang="en-US" sz="5400" baseline="-25000" dirty="0">
                <a:latin typeface="Myriad Pro" charset="0"/>
                <a:ea typeface="Myriad Pro" charset="0"/>
                <a:cs typeface="Myriad Pro" charset="0"/>
              </a:rPr>
              <a:t>Heart problems</a:t>
            </a:r>
          </a:p>
          <a:p>
            <a:pPr>
              <a:spcBef>
                <a:spcPts val="1200"/>
              </a:spcBef>
            </a:pPr>
            <a:r>
              <a:rPr lang="en-US" altLang="en-US" sz="5400" baseline="-25000" dirty="0">
                <a:latin typeface="Myriad Pro" charset="0"/>
                <a:ea typeface="Myriad Pro" charset="0"/>
                <a:cs typeface="Myriad Pro" charset="0"/>
              </a:rPr>
              <a:t>Hypertension</a:t>
            </a:r>
          </a:p>
          <a:p>
            <a:pPr>
              <a:spcBef>
                <a:spcPts val="1200"/>
              </a:spcBef>
            </a:pPr>
            <a:r>
              <a:rPr lang="en-US" altLang="en-US" sz="5400" baseline="-25000" dirty="0">
                <a:latin typeface="Myriad Pro" charset="0"/>
                <a:ea typeface="Myriad Pro" charset="0"/>
                <a:cs typeface="Myriad Pro" charset="0"/>
              </a:rPr>
              <a:t>Cancer</a:t>
            </a:r>
          </a:p>
          <a:p>
            <a:pPr>
              <a:spcBef>
                <a:spcPts val="1200"/>
              </a:spcBef>
            </a:pPr>
            <a:r>
              <a:rPr lang="en-US" altLang="en-US" sz="5400" baseline="-25000" dirty="0">
                <a:latin typeface="Myriad Pro" charset="0"/>
                <a:ea typeface="Myriad Pro" charset="0"/>
                <a:cs typeface="Myriad Pro" charset="0"/>
              </a:rPr>
              <a:t>Ulcers</a:t>
            </a:r>
          </a:p>
          <a:p>
            <a:pPr>
              <a:spcBef>
                <a:spcPts val="1200"/>
              </a:spcBef>
            </a:pPr>
            <a:r>
              <a:rPr lang="en-US" altLang="en-US" sz="5400" baseline="-25000" dirty="0">
                <a:latin typeface="Myriad Pro" charset="0"/>
                <a:ea typeface="Myriad Pro" charset="0"/>
                <a:cs typeface="Myriad Pro" charset="0"/>
              </a:rPr>
              <a:t>Diabetes</a:t>
            </a:r>
          </a:p>
          <a:p>
            <a:pPr>
              <a:spcBef>
                <a:spcPts val="1200"/>
              </a:spcBef>
            </a:pPr>
            <a:r>
              <a:rPr lang="en-US" altLang="en-US" sz="5400" baseline="-25000" dirty="0">
                <a:latin typeface="Myriad Pro" charset="0"/>
                <a:ea typeface="Myriad Pro" charset="0"/>
                <a:cs typeface="Myriad Pro" charset="0"/>
              </a:rPr>
              <a:t>Chronic headaches</a:t>
            </a:r>
          </a:p>
          <a:p>
            <a:pPr>
              <a:spcBef>
                <a:spcPts val="1200"/>
              </a:spcBef>
            </a:pPr>
            <a:r>
              <a:rPr lang="en-US" altLang="en-US" sz="5400" baseline="-25000" dirty="0">
                <a:latin typeface="Myriad Pro" charset="0"/>
                <a:ea typeface="Myriad Pro" charset="0"/>
                <a:cs typeface="Myriad Pro" charset="0"/>
              </a:rPr>
              <a:t>Anxiety-related disorders</a:t>
            </a:r>
          </a:p>
          <a:p>
            <a:pPr>
              <a:spcBef>
                <a:spcPts val="1200"/>
              </a:spcBef>
            </a:pPr>
            <a:r>
              <a:rPr lang="en-US" altLang="en-US" sz="5400" baseline="-25000" dirty="0">
                <a:latin typeface="Myriad Pro" charset="0"/>
                <a:ea typeface="Myriad Pro" charset="0"/>
                <a:cs typeface="Myriad Pro" charset="0"/>
              </a:rPr>
              <a:t>Posttraumatic Stress Disorder</a:t>
            </a:r>
          </a:p>
        </p:txBody>
      </p:sp>
      <p:sp>
        <p:nvSpPr>
          <p:cNvPr id="21508" name="Content Placeholder 3"/>
          <p:cNvSpPr>
            <a:spLocks noGrp="1"/>
          </p:cNvSpPr>
          <p:nvPr>
            <p:ph sz="half" idx="2"/>
          </p:nvPr>
        </p:nvSpPr>
        <p:spPr/>
        <p:txBody>
          <a:bodyPr>
            <a:noAutofit/>
          </a:bodyPr>
          <a:lstStyle/>
          <a:p>
            <a:pPr>
              <a:spcBef>
                <a:spcPts val="1200"/>
              </a:spcBef>
            </a:pPr>
            <a:r>
              <a:rPr lang="en-US" altLang="en-US" sz="4000" dirty="0">
                <a:latin typeface="Myriad Pro" charset="0"/>
                <a:ea typeface="Myriad Pro" charset="0"/>
                <a:cs typeface="Myriad Pro" charset="0"/>
              </a:rPr>
              <a:t>Asthma</a:t>
            </a:r>
          </a:p>
          <a:p>
            <a:pPr>
              <a:spcBef>
                <a:spcPts val="1200"/>
              </a:spcBef>
            </a:pPr>
            <a:r>
              <a:rPr lang="en-US" altLang="en-US" sz="4000" dirty="0">
                <a:latin typeface="Myriad Pro" charset="0"/>
                <a:ea typeface="Myriad Pro" charset="0"/>
                <a:cs typeface="Myriad Pro" charset="0"/>
              </a:rPr>
              <a:t>Excessive eating</a:t>
            </a:r>
          </a:p>
          <a:p>
            <a:pPr>
              <a:spcBef>
                <a:spcPts val="1200"/>
              </a:spcBef>
            </a:pPr>
            <a:r>
              <a:rPr lang="en-US" altLang="en-US" sz="4000" dirty="0">
                <a:latin typeface="Myriad Pro" charset="0"/>
                <a:ea typeface="Myriad Pro" charset="0"/>
                <a:cs typeface="Myriad Pro" charset="0"/>
              </a:rPr>
              <a:t>Decreased sex drive</a:t>
            </a:r>
          </a:p>
          <a:p>
            <a:pPr>
              <a:spcBef>
                <a:spcPts val="1200"/>
              </a:spcBef>
            </a:pPr>
            <a:r>
              <a:rPr lang="en-US" altLang="en-US" sz="4000" dirty="0">
                <a:latin typeface="Myriad Pro" charset="0"/>
                <a:ea typeface="Myriad Pro" charset="0"/>
                <a:cs typeface="Myriad Pro" charset="0"/>
              </a:rPr>
              <a:t>Fatigue</a:t>
            </a:r>
          </a:p>
          <a:p>
            <a:pPr>
              <a:spcBef>
                <a:spcPts val="1200"/>
              </a:spcBef>
            </a:pPr>
            <a:r>
              <a:rPr lang="en-US" altLang="en-US" sz="4000" dirty="0">
                <a:latin typeface="Myriad Pro" charset="0"/>
                <a:ea typeface="Myriad Pro" charset="0"/>
                <a:cs typeface="Myriad Pro" charset="0"/>
              </a:rPr>
              <a:t>Dizziness</a:t>
            </a:r>
          </a:p>
          <a:p>
            <a:pPr>
              <a:spcBef>
                <a:spcPts val="1200"/>
              </a:spcBef>
            </a:pPr>
            <a:r>
              <a:rPr lang="en-US" altLang="en-US" sz="4000" dirty="0">
                <a:latin typeface="Myriad Pro" charset="0"/>
                <a:ea typeface="Myriad Pro" charset="0"/>
                <a:cs typeface="Myriad Pro" charset="0"/>
              </a:rPr>
              <a:t>Muscle and back aches</a:t>
            </a:r>
          </a:p>
          <a:p>
            <a:pPr>
              <a:spcBef>
                <a:spcPts val="1200"/>
              </a:spcBef>
            </a:pPr>
            <a:r>
              <a:rPr lang="en-US" altLang="en-US" sz="4000" dirty="0">
                <a:latin typeface="Myriad Pro" charset="0"/>
                <a:ea typeface="Myriad Pro" charset="0"/>
                <a:cs typeface="Myriad Pro" charset="0"/>
              </a:rPr>
              <a:t>Tics</a:t>
            </a:r>
          </a:p>
        </p:txBody>
      </p:sp>
    </p:spTree>
    <p:extLst>
      <p:ext uri="{BB962C8B-B14F-4D97-AF65-F5344CB8AC3E}">
        <p14:creationId xmlns:p14="http://schemas.microsoft.com/office/powerpoint/2010/main" val="1574600438"/>
      </p:ext>
    </p:extLst>
  </p:cSld>
  <p:clrMapOvr>
    <a:masterClrMapping/>
  </p:clrMapOvr>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4089</Words>
  <Application>Microsoft Macintosh PowerPoint</Application>
  <PresentationFormat>Custom</PresentationFormat>
  <Paragraphs>664</Paragraphs>
  <Slides>89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89</vt:i4>
      </vt:variant>
    </vt:vector>
  </HeadingPairs>
  <TitlesOfParts>
    <vt:vector size="98" baseType="lpstr">
      <vt:lpstr>Calibri</vt:lpstr>
      <vt:lpstr>Courier New</vt:lpstr>
      <vt:lpstr>Helvetica</vt:lpstr>
      <vt:lpstr>Helvetica Light</vt:lpstr>
      <vt:lpstr>Helvetica Neue</vt:lpstr>
      <vt:lpstr>Lucida Grande</vt:lpstr>
      <vt:lpstr>Myriad Pro</vt:lpstr>
      <vt:lpstr>Arial</vt:lpstr>
      <vt:lpstr>Gradient</vt:lpstr>
      <vt:lpstr>PowerPoint Presentation</vt:lpstr>
      <vt:lpstr>PowerPoint Presentation</vt:lpstr>
      <vt:lpstr>PowerPoint Presentation</vt:lpstr>
      <vt:lpstr>Introductions – AFM Team</vt:lpstr>
      <vt:lpstr>Introductions</vt:lpstr>
      <vt:lpstr>PowerPoint Presentation</vt:lpstr>
      <vt:lpstr>PowerPoint Presentation</vt:lpstr>
      <vt:lpstr>What is stress? </vt:lpstr>
      <vt:lpstr>Physical Effects of Stress</vt:lpstr>
      <vt:lpstr>Behavioral Effects of Stress</vt:lpstr>
      <vt:lpstr>Understanding Types of Stress: </vt:lpstr>
      <vt:lpstr>Maslow’s Hierarchy of Needs</vt:lpstr>
      <vt:lpstr>What is burnout? </vt:lpstr>
      <vt:lpstr>Symptoms of burnout </vt:lpstr>
      <vt:lpstr>What is Trauma?</vt:lpstr>
      <vt:lpstr>What is secondary trauma/ vicarious trauma?</vt:lpstr>
      <vt:lpstr>PowerPoint Presentation</vt:lpstr>
      <vt:lpstr>Need to shift our thinking</vt:lpstr>
      <vt:lpstr>PowerPoint Presentation</vt:lpstr>
      <vt:lpstr>PowerPoint Presentation</vt:lpstr>
      <vt:lpstr>PowerPoint Presentation</vt:lpstr>
      <vt:lpstr>Trauma Organized Person</vt:lpstr>
      <vt:lpstr>Common Behavioral Indicators of Trauma</vt:lpstr>
      <vt:lpstr>PowerPoint Presentation</vt:lpstr>
      <vt:lpstr>PowerPoint Presentation</vt:lpstr>
      <vt:lpstr>PowerPoint Presentation</vt:lpstr>
      <vt:lpstr>What can we do about it?</vt:lpstr>
      <vt:lpstr>What can we do about it?</vt:lpstr>
      <vt:lpstr>Firefighter Mental Health- A systematic approach</vt:lpstr>
      <vt:lpstr>Are you getting all of your needs met?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a Trauma Informed System work?</vt:lpstr>
      <vt:lpstr>Firefighter Mental Health- A systematic approach</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42</cp:revision>
  <cp:lastPrinted>2019-07-23T19:28:06Z</cp:lastPrinted>
  <dcterms:modified xsi:type="dcterms:W3CDTF">2019-07-23T19:34:56Z</dcterms:modified>
</cp:coreProperties>
</file>