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3" r:id="rId2"/>
    <p:sldMasterId id="2147483959" r:id="rId3"/>
  </p:sldMasterIdLst>
  <p:notesMasterIdLst>
    <p:notesMasterId r:id="rId37"/>
  </p:notesMasterIdLst>
  <p:handoutMasterIdLst>
    <p:handoutMasterId r:id="rId38"/>
  </p:handoutMasterIdLst>
  <p:sldIdLst>
    <p:sldId id="256" r:id="rId4"/>
    <p:sldId id="259" r:id="rId5"/>
    <p:sldId id="262" r:id="rId6"/>
    <p:sldId id="329" r:id="rId7"/>
    <p:sldId id="328" r:id="rId8"/>
    <p:sldId id="282" r:id="rId9"/>
    <p:sldId id="261" r:id="rId10"/>
    <p:sldId id="305" r:id="rId11"/>
    <p:sldId id="326" r:id="rId12"/>
    <p:sldId id="279" r:id="rId13"/>
    <p:sldId id="280" r:id="rId14"/>
    <p:sldId id="283" r:id="rId15"/>
    <p:sldId id="303" r:id="rId16"/>
    <p:sldId id="267" r:id="rId17"/>
    <p:sldId id="312" r:id="rId18"/>
    <p:sldId id="314" r:id="rId19"/>
    <p:sldId id="319" r:id="rId20"/>
    <p:sldId id="315" r:id="rId21"/>
    <p:sldId id="304" r:id="rId22"/>
    <p:sldId id="285" r:id="rId23"/>
    <p:sldId id="324" r:id="rId24"/>
    <p:sldId id="302" r:id="rId25"/>
    <p:sldId id="310" r:id="rId26"/>
    <p:sldId id="309" r:id="rId27"/>
    <p:sldId id="308" r:id="rId28"/>
    <p:sldId id="322" r:id="rId29"/>
    <p:sldId id="313" r:id="rId30"/>
    <p:sldId id="332" r:id="rId31"/>
    <p:sldId id="330" r:id="rId32"/>
    <p:sldId id="331" r:id="rId33"/>
    <p:sldId id="316" r:id="rId34"/>
    <p:sldId id="317" r:id="rId35"/>
    <p:sldId id="318"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34" charset="-128"/>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34" charset="-128"/>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34" charset="-128"/>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34" charset="-128"/>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FFFF99"/>
    <a:srgbClr val="99FF33"/>
    <a:srgbClr val="E1960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autoAdjust="0"/>
    <p:restoredTop sz="98883" autoAdjust="0"/>
  </p:normalViewPr>
  <p:slideViewPr>
    <p:cSldViewPr>
      <p:cViewPr varScale="1">
        <p:scale>
          <a:sx n="81" d="100"/>
          <a:sy n="81" d="100"/>
        </p:scale>
        <p:origin x="976" y="1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Broadhurst" userId="5c5d9812dfb2d8fe" providerId="LiveId" clId="{747638AC-A5E7-4674-883D-AA29098CDE5C}"/>
    <pc:docChg chg="custSel modSld">
      <pc:chgData name="Jeff Broadhurst" userId="5c5d9812dfb2d8fe" providerId="LiveId" clId="{747638AC-A5E7-4674-883D-AA29098CDE5C}" dt="2021-01-19T16:53:16.267" v="2" actId="478"/>
      <pc:docMkLst>
        <pc:docMk/>
      </pc:docMkLst>
      <pc:sldChg chg="modSp mod">
        <pc:chgData name="Jeff Broadhurst" userId="5c5d9812dfb2d8fe" providerId="LiveId" clId="{747638AC-A5E7-4674-883D-AA29098CDE5C}" dt="2021-01-19T16:52:47.504" v="0" actId="14100"/>
        <pc:sldMkLst>
          <pc:docMk/>
          <pc:sldMk cId="0" sldId="262"/>
        </pc:sldMkLst>
        <pc:spChg chg="mod">
          <ac:chgData name="Jeff Broadhurst" userId="5c5d9812dfb2d8fe" providerId="LiveId" clId="{747638AC-A5E7-4674-883D-AA29098CDE5C}" dt="2021-01-19T16:52:47.504" v="0" actId="14100"/>
          <ac:spMkLst>
            <pc:docMk/>
            <pc:sldMk cId="0" sldId="262"/>
            <ac:spMk id="8195" creationId="{00000000-0000-0000-0000-000000000000}"/>
          </ac:spMkLst>
        </pc:spChg>
      </pc:sldChg>
      <pc:sldChg chg="delSp mod">
        <pc:chgData name="Jeff Broadhurst" userId="5c5d9812dfb2d8fe" providerId="LiveId" clId="{747638AC-A5E7-4674-883D-AA29098CDE5C}" dt="2021-01-19T16:53:16.267" v="2" actId="478"/>
        <pc:sldMkLst>
          <pc:docMk/>
          <pc:sldMk cId="0" sldId="329"/>
        </pc:sldMkLst>
        <pc:picChg chg="del">
          <ac:chgData name="Jeff Broadhurst" userId="5c5d9812dfb2d8fe" providerId="LiveId" clId="{747638AC-A5E7-4674-883D-AA29098CDE5C}" dt="2021-01-19T16:53:16.267" v="2" actId="478"/>
          <ac:picMkLst>
            <pc:docMk/>
            <pc:sldMk cId="0" sldId="329"/>
            <ac:picMk id="95236" creationId="{00000000-0000-0000-0000-000000000000}"/>
          </ac:picMkLst>
        </pc:picChg>
        <pc:picChg chg="del">
          <ac:chgData name="Jeff Broadhurst" userId="5c5d9812dfb2d8fe" providerId="LiveId" clId="{747638AC-A5E7-4674-883D-AA29098CDE5C}" dt="2021-01-19T16:53:13.637" v="1" actId="478"/>
          <ac:picMkLst>
            <pc:docMk/>
            <pc:sldMk cId="0" sldId="329"/>
            <ac:picMk id="9523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ea typeface="+mn-ea"/>
                <a:cs typeface="Arial" charset="0"/>
              </a:defRPr>
            </a:lvl1pPr>
          </a:lstStyle>
          <a:p>
            <a:pPr>
              <a:defRPr/>
            </a:pPr>
            <a:endParaRPr lang="en-US" dirty="0"/>
          </a:p>
        </p:txBody>
      </p:sp>
      <p:sp>
        <p:nvSpPr>
          <p:cNvPr id="542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ea typeface="+mn-ea"/>
                <a:cs typeface="Arial" charset="0"/>
              </a:defRPr>
            </a:lvl1pPr>
          </a:lstStyle>
          <a:p>
            <a:pPr>
              <a:defRPr/>
            </a:pPr>
            <a:endParaRPr lang="en-US" dirty="0"/>
          </a:p>
        </p:txBody>
      </p:sp>
      <p:sp>
        <p:nvSpPr>
          <p:cNvPr id="5427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ea typeface="+mn-ea"/>
                <a:cs typeface="Arial" charset="0"/>
              </a:defRPr>
            </a:lvl1pPr>
          </a:lstStyle>
          <a:p>
            <a:pPr>
              <a:defRPr/>
            </a:pPr>
            <a:endParaRPr lang="en-US" dirty="0"/>
          </a:p>
        </p:txBody>
      </p:sp>
      <p:sp>
        <p:nvSpPr>
          <p:cNvPr id="5427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pitchFamily="34" charset="0"/>
              </a:defRPr>
            </a:lvl1pPr>
          </a:lstStyle>
          <a:p>
            <a:pPr>
              <a:defRPr/>
            </a:pPr>
            <a:fld id="{B2ADA945-B665-4388-925A-27E546CF6022}" type="slidenum">
              <a:rPr lang="en-US"/>
              <a:pPr>
                <a:defRPr/>
              </a:pPr>
              <a:t>‹#›</a:t>
            </a:fld>
            <a:endParaRPr lang="en-US" dirty="0"/>
          </a:p>
        </p:txBody>
      </p:sp>
    </p:spTree>
    <p:extLst>
      <p:ext uri="{BB962C8B-B14F-4D97-AF65-F5344CB8AC3E}">
        <p14:creationId xmlns:p14="http://schemas.microsoft.com/office/powerpoint/2010/main" val="959194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ea typeface="+mn-ea"/>
                <a:cs typeface="Arial" charset="0"/>
              </a:defRPr>
            </a:lvl1pPr>
          </a:lstStyle>
          <a:p>
            <a:pPr>
              <a:defRPr/>
            </a:pPr>
            <a:endParaRPr lang="en-US" dirty="0"/>
          </a:p>
        </p:txBody>
      </p:sp>
      <p:sp>
        <p:nvSpPr>
          <p:cNvPr id="8704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ea typeface="+mn-ea"/>
                <a:cs typeface="Arial"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ea typeface="+mn-ea"/>
                <a:cs typeface="Arial" charset="0"/>
              </a:defRPr>
            </a:lvl1pPr>
          </a:lstStyle>
          <a:p>
            <a:pPr>
              <a:defRPr/>
            </a:pPr>
            <a:endParaRPr lang="en-US" dirty="0"/>
          </a:p>
        </p:txBody>
      </p:sp>
      <p:sp>
        <p:nvSpPr>
          <p:cNvPr id="8704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pitchFamily="34" charset="0"/>
              </a:defRPr>
            </a:lvl1pPr>
          </a:lstStyle>
          <a:p>
            <a:pPr>
              <a:defRPr/>
            </a:pPr>
            <a:fld id="{39C8BCE2-DCB6-49B6-B952-B1D292435ABE}" type="slidenum">
              <a:rPr lang="en-US"/>
              <a:pPr>
                <a:defRPr/>
              </a:pPr>
              <a:t>‹#›</a:t>
            </a:fld>
            <a:endParaRPr lang="en-US" dirty="0"/>
          </a:p>
        </p:txBody>
      </p:sp>
    </p:spTree>
    <p:extLst>
      <p:ext uri="{BB962C8B-B14F-4D97-AF65-F5344CB8AC3E}">
        <p14:creationId xmlns:p14="http://schemas.microsoft.com/office/powerpoint/2010/main" val="1626170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45060" name="Slide Number Placeholder 3"/>
          <p:cNvSpPr>
            <a:spLocks noGrp="1"/>
          </p:cNvSpPr>
          <p:nvPr>
            <p:ph type="sldNum" sz="quarter" idx="5"/>
          </p:nvPr>
        </p:nvSpPr>
        <p:spPr>
          <a:noFill/>
        </p:spPr>
        <p:txBody>
          <a:bodyPr/>
          <a:lstStyle/>
          <a:p>
            <a:fld id="{33993BC0-FE92-49BB-8C2C-5FDCB99F12F6}" type="slidenum">
              <a:rPr lang="en-US" smtClean="0"/>
              <a:pPr/>
              <a:t>1</a:t>
            </a:fld>
            <a:endParaRPr lang="en-US" dirty="0"/>
          </a:p>
        </p:txBody>
      </p:sp>
    </p:spTree>
    <p:extLst>
      <p:ext uri="{BB962C8B-B14F-4D97-AF65-F5344CB8AC3E}">
        <p14:creationId xmlns:p14="http://schemas.microsoft.com/office/powerpoint/2010/main" val="19907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53252" name="Slide Number Placeholder 3"/>
          <p:cNvSpPr>
            <a:spLocks noGrp="1"/>
          </p:cNvSpPr>
          <p:nvPr>
            <p:ph type="sldNum" sz="quarter" idx="5"/>
          </p:nvPr>
        </p:nvSpPr>
        <p:spPr>
          <a:noFill/>
        </p:spPr>
        <p:txBody>
          <a:bodyPr/>
          <a:lstStyle/>
          <a:p>
            <a:fld id="{0FD4863D-A558-40F3-A5F9-8C345CFFD505}" type="slidenum">
              <a:rPr lang="en-US" smtClean="0"/>
              <a:pPr/>
              <a:t>11</a:t>
            </a:fld>
            <a:endParaRPr lang="en-US" dirty="0"/>
          </a:p>
        </p:txBody>
      </p:sp>
    </p:spTree>
    <p:extLst>
      <p:ext uri="{BB962C8B-B14F-4D97-AF65-F5344CB8AC3E}">
        <p14:creationId xmlns:p14="http://schemas.microsoft.com/office/powerpoint/2010/main" val="2480841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54276" name="Slide Number Placeholder 3"/>
          <p:cNvSpPr>
            <a:spLocks noGrp="1"/>
          </p:cNvSpPr>
          <p:nvPr>
            <p:ph type="sldNum" sz="quarter" idx="5"/>
          </p:nvPr>
        </p:nvSpPr>
        <p:spPr>
          <a:noFill/>
        </p:spPr>
        <p:txBody>
          <a:bodyPr/>
          <a:lstStyle/>
          <a:p>
            <a:fld id="{2F71DC1A-BF9F-4287-A63A-0B2AD95D7C95}" type="slidenum">
              <a:rPr lang="en-US" smtClean="0"/>
              <a:pPr/>
              <a:t>12</a:t>
            </a:fld>
            <a:endParaRPr lang="en-US" dirty="0"/>
          </a:p>
        </p:txBody>
      </p:sp>
    </p:spTree>
    <p:extLst>
      <p:ext uri="{BB962C8B-B14F-4D97-AF65-F5344CB8AC3E}">
        <p14:creationId xmlns:p14="http://schemas.microsoft.com/office/powerpoint/2010/main" val="3466424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 </a:t>
            </a:r>
          </a:p>
          <a:p>
            <a:endParaRPr lang="en-US" dirty="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p:spPr>
        <p:txBody>
          <a:bodyPr/>
          <a:lstStyle/>
          <a:p>
            <a:fld id="{FA25D3B7-2EE0-4A69-AE73-DEEE2C5BD6AA}" type="slidenum">
              <a:rPr lang="en-US" smtClean="0"/>
              <a:pPr/>
              <a:t>13</a:t>
            </a:fld>
            <a:endParaRPr lang="en-US" dirty="0"/>
          </a:p>
        </p:txBody>
      </p:sp>
    </p:spTree>
    <p:extLst>
      <p:ext uri="{BB962C8B-B14F-4D97-AF65-F5344CB8AC3E}">
        <p14:creationId xmlns:p14="http://schemas.microsoft.com/office/powerpoint/2010/main" val="234373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997893F-B02C-4127-B331-3907065325CA}" type="slidenum">
              <a:rPr lang="en-US" smtClean="0"/>
              <a:pPr/>
              <a:t>14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53548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58372" name="Slide Number Placeholder 3"/>
          <p:cNvSpPr>
            <a:spLocks noGrp="1"/>
          </p:cNvSpPr>
          <p:nvPr>
            <p:ph type="sldNum" sz="quarter" idx="5"/>
          </p:nvPr>
        </p:nvSpPr>
        <p:spPr>
          <a:noFill/>
        </p:spPr>
        <p:txBody>
          <a:bodyPr/>
          <a:lstStyle/>
          <a:p>
            <a:fld id="{2255C1FE-544F-4BEC-815E-C94B49870065}" type="slidenum">
              <a:rPr lang="en-US" smtClean="0"/>
              <a:pPr/>
              <a:t>15</a:t>
            </a:fld>
            <a:endParaRPr lang="en-US" dirty="0"/>
          </a:p>
        </p:txBody>
      </p:sp>
    </p:spTree>
    <p:extLst>
      <p:ext uri="{BB962C8B-B14F-4D97-AF65-F5344CB8AC3E}">
        <p14:creationId xmlns:p14="http://schemas.microsoft.com/office/powerpoint/2010/main" val="2815114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59396" name="Slide Number Placeholder 3"/>
          <p:cNvSpPr>
            <a:spLocks noGrp="1"/>
          </p:cNvSpPr>
          <p:nvPr>
            <p:ph type="sldNum" sz="quarter" idx="5"/>
          </p:nvPr>
        </p:nvSpPr>
        <p:spPr>
          <a:noFill/>
        </p:spPr>
        <p:txBody>
          <a:bodyPr/>
          <a:lstStyle/>
          <a:p>
            <a:fld id="{AB41FDF0-3FEE-4690-B490-EEBF367AE9CE}" type="slidenum">
              <a:rPr lang="en-US" smtClean="0"/>
              <a:pPr/>
              <a:t>16</a:t>
            </a:fld>
            <a:endParaRPr lang="en-US" dirty="0"/>
          </a:p>
        </p:txBody>
      </p:sp>
    </p:spTree>
    <p:extLst>
      <p:ext uri="{BB962C8B-B14F-4D97-AF65-F5344CB8AC3E}">
        <p14:creationId xmlns:p14="http://schemas.microsoft.com/office/powerpoint/2010/main" val="849958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C8BCE2-DCB6-49B6-B952-B1D292435ABE}" type="slidenum">
              <a:rPr lang="en-US" smtClean="0"/>
              <a:pPr>
                <a:defRPr/>
              </a:pPr>
              <a:t>17</a:t>
            </a:fld>
            <a:endParaRPr lang="en-US" dirty="0"/>
          </a:p>
        </p:txBody>
      </p:sp>
    </p:spTree>
    <p:extLst>
      <p:ext uri="{BB962C8B-B14F-4D97-AF65-F5344CB8AC3E}">
        <p14:creationId xmlns:p14="http://schemas.microsoft.com/office/powerpoint/2010/main" val="179074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D6774252-92DB-4BF1-9D1C-A483F8DA17EE}" type="slidenum">
              <a:rPr lang="en-US" smtClean="0"/>
              <a:pPr/>
              <a:t>18</a:t>
            </a:fld>
            <a:endParaRPr lang="en-US" dirty="0"/>
          </a:p>
        </p:txBody>
      </p:sp>
    </p:spTree>
    <p:extLst>
      <p:ext uri="{BB962C8B-B14F-4D97-AF65-F5344CB8AC3E}">
        <p14:creationId xmlns:p14="http://schemas.microsoft.com/office/powerpoint/2010/main" val="2730491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5636142-FA60-48B5-B29D-C412D8D8F2F4}" type="slidenum">
              <a:rPr lang="en-US" smtClean="0"/>
              <a:pPr/>
              <a:t>19</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latin typeface="Arial" pitchFamily="34" charset="0"/>
                <a:ea typeface="ＭＳ Ｐゴシック" pitchFamily="34" charset="-128"/>
              </a:rPr>
              <a:t> </a:t>
            </a:r>
          </a:p>
          <a:p>
            <a:r>
              <a:rPr lang="en-US" dirty="0">
                <a:latin typeface="Arial" pitchFamily="34" charset="0"/>
                <a:ea typeface="ＭＳ Ｐゴシック" pitchFamily="34" charset="-128"/>
              </a:rPr>
              <a:t> </a:t>
            </a:r>
          </a:p>
          <a:p>
            <a:r>
              <a:rPr lang="en-US" dirty="0">
                <a:latin typeface="Arial" pitchFamily="34" charset="0"/>
                <a:ea typeface="ＭＳ Ｐゴシック" pitchFamily="34" charset="-128"/>
              </a:rPr>
              <a:t> </a:t>
            </a:r>
          </a:p>
          <a:p>
            <a:r>
              <a:rPr lang="en-US" dirty="0">
                <a:latin typeface="Arial" pitchFamily="34" charset="0"/>
                <a:ea typeface="ＭＳ Ｐゴシック" pitchFamily="34" charset="-128"/>
              </a:rPr>
              <a:t> </a:t>
            </a:r>
          </a:p>
          <a:p>
            <a:r>
              <a:rPr lang="en-US" dirty="0">
                <a:latin typeface="Arial" pitchFamily="34" charset="0"/>
                <a:ea typeface="ＭＳ Ｐゴシック" pitchFamily="34" charset="-128"/>
              </a:rPr>
              <a:t> </a:t>
            </a:r>
          </a:p>
          <a:p>
            <a:r>
              <a:rPr lang="en-US" dirty="0">
                <a:latin typeface="Arial" pitchFamily="34" charset="0"/>
                <a:ea typeface="ＭＳ Ｐゴシック" pitchFamily="34" charset="-128"/>
              </a:rPr>
              <a:t> </a:t>
            </a:r>
          </a:p>
          <a:p>
            <a:r>
              <a:rPr lang="en-US" dirty="0">
                <a:latin typeface="Arial" pitchFamily="34" charset="0"/>
                <a:ea typeface="ＭＳ Ｐゴシック" pitchFamily="34" charset="-128"/>
              </a:rPr>
              <a:t> </a:t>
            </a:r>
          </a:p>
          <a:p>
            <a:r>
              <a:rPr lang="en-US" dirty="0">
                <a:latin typeface="Arial" pitchFamily="34" charset="0"/>
                <a:ea typeface="ＭＳ Ｐゴシック" pitchFamily="34" charset="-128"/>
              </a:rPr>
              <a:t> </a:t>
            </a:r>
          </a:p>
        </p:txBody>
      </p:sp>
    </p:spTree>
    <p:extLst>
      <p:ext uri="{BB962C8B-B14F-4D97-AF65-F5344CB8AC3E}">
        <p14:creationId xmlns:p14="http://schemas.microsoft.com/office/powerpoint/2010/main" val="94415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6754C03-A3EC-41BF-90F7-D9C6C9B6A99D}" type="slidenum">
              <a:rPr lang="en-US" smtClean="0"/>
              <a:pPr/>
              <a:t>20</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dirty="0">
                <a:latin typeface="Arial" pitchFamily="34" charset="0"/>
                <a:ea typeface="ＭＳ Ｐゴシック" pitchFamily="34" charset="-128"/>
              </a:rPr>
              <a:t> </a:t>
            </a:r>
          </a:p>
          <a:p>
            <a:pPr eaLnBrk="1" hangingPunct="1">
              <a:lnSpc>
                <a:spcPct val="90000"/>
              </a:lnSpc>
            </a:pPr>
            <a:endParaRPr lang="en-US" dirty="0">
              <a:latin typeface="Arial" pitchFamily="34" charset="0"/>
              <a:ea typeface="ＭＳ Ｐゴシック" pitchFamily="34" charset="-128"/>
            </a:endParaRPr>
          </a:p>
          <a:p>
            <a:pPr eaLnBrk="1" hangingPunct="1">
              <a:lnSpc>
                <a:spcPct val="90000"/>
              </a:lnSpc>
            </a:pPr>
            <a:endParaRPr lang="en-US" dirty="0">
              <a:latin typeface="Arial" pitchFamily="34" charset="0"/>
              <a:ea typeface="ＭＳ Ｐゴシック" pitchFamily="34" charset="-128"/>
            </a:endParaRPr>
          </a:p>
          <a:p>
            <a:pPr eaLnBrk="1" hangingPunct="1">
              <a:lnSpc>
                <a:spcPct val="90000"/>
              </a:lnSpc>
            </a:pPr>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152063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46084" name="Slide Number Placeholder 3"/>
          <p:cNvSpPr>
            <a:spLocks noGrp="1"/>
          </p:cNvSpPr>
          <p:nvPr>
            <p:ph type="sldNum" sz="quarter" idx="5"/>
          </p:nvPr>
        </p:nvSpPr>
        <p:spPr>
          <a:noFill/>
        </p:spPr>
        <p:txBody>
          <a:bodyPr/>
          <a:lstStyle/>
          <a:p>
            <a:fld id="{CFF07A51-0865-467B-B895-D34ACDB4F01B}" type="slidenum">
              <a:rPr lang="en-US" smtClean="0"/>
              <a:pPr/>
              <a:t>2</a:t>
            </a:fld>
            <a:endParaRPr lang="en-US" dirty="0"/>
          </a:p>
        </p:txBody>
      </p:sp>
    </p:spTree>
    <p:extLst>
      <p:ext uri="{BB962C8B-B14F-4D97-AF65-F5344CB8AC3E}">
        <p14:creationId xmlns:p14="http://schemas.microsoft.com/office/powerpoint/2010/main" val="3380892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a:noFill/>
        </p:spPr>
        <p:txBody>
          <a:bodyPr/>
          <a:lstStyle/>
          <a:p>
            <a:fld id="{29306E93-6E37-495C-B7DA-4FCE21E6D3B6}" type="slidenum">
              <a:rPr lang="en-US" smtClean="0"/>
              <a:pPr/>
              <a:t>22</a:t>
            </a:fld>
            <a:endParaRPr lang="en-US" dirty="0"/>
          </a:p>
        </p:txBody>
      </p:sp>
    </p:spTree>
    <p:extLst>
      <p:ext uri="{BB962C8B-B14F-4D97-AF65-F5344CB8AC3E}">
        <p14:creationId xmlns:p14="http://schemas.microsoft.com/office/powerpoint/2010/main" val="2330630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65540" name="Slide Number Placeholder 3"/>
          <p:cNvSpPr>
            <a:spLocks noGrp="1"/>
          </p:cNvSpPr>
          <p:nvPr>
            <p:ph type="sldNum" sz="quarter" idx="5"/>
          </p:nvPr>
        </p:nvSpPr>
        <p:spPr>
          <a:noFill/>
        </p:spPr>
        <p:txBody>
          <a:bodyPr/>
          <a:lstStyle/>
          <a:p>
            <a:fld id="{B80FF175-54CB-4A3A-AB0B-EE35D3C5A46E}" type="slidenum">
              <a:rPr lang="en-US" smtClean="0"/>
              <a:pPr/>
              <a:t>24</a:t>
            </a:fld>
            <a:endParaRPr lang="en-US" dirty="0"/>
          </a:p>
        </p:txBody>
      </p:sp>
    </p:spTree>
    <p:extLst>
      <p:ext uri="{BB962C8B-B14F-4D97-AF65-F5344CB8AC3E}">
        <p14:creationId xmlns:p14="http://schemas.microsoft.com/office/powerpoint/2010/main" val="2699009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66564" name="Slide Number Placeholder 3"/>
          <p:cNvSpPr>
            <a:spLocks noGrp="1"/>
          </p:cNvSpPr>
          <p:nvPr>
            <p:ph type="sldNum" sz="quarter" idx="5"/>
          </p:nvPr>
        </p:nvSpPr>
        <p:spPr>
          <a:noFill/>
        </p:spPr>
        <p:txBody>
          <a:bodyPr/>
          <a:lstStyle/>
          <a:p>
            <a:fld id="{7184B1A2-CDF1-4A4C-ABEF-CAE907D78183}" type="slidenum">
              <a:rPr lang="en-US" smtClean="0"/>
              <a:pPr/>
              <a:t>25</a:t>
            </a:fld>
            <a:endParaRPr lang="en-US" dirty="0"/>
          </a:p>
        </p:txBody>
      </p:sp>
    </p:spTree>
    <p:extLst>
      <p:ext uri="{BB962C8B-B14F-4D97-AF65-F5344CB8AC3E}">
        <p14:creationId xmlns:p14="http://schemas.microsoft.com/office/powerpoint/2010/main" val="2640268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E0EB546D-939A-4CB4-9173-A6B411FF3200}" type="slidenum">
              <a:rPr lang="en-US" smtClean="0"/>
              <a:pPr/>
              <a:t>27</a:t>
            </a:fld>
            <a:endParaRPr lang="en-US" dirty="0"/>
          </a:p>
        </p:txBody>
      </p:sp>
    </p:spTree>
    <p:extLst>
      <p:ext uri="{BB962C8B-B14F-4D97-AF65-F5344CB8AC3E}">
        <p14:creationId xmlns:p14="http://schemas.microsoft.com/office/powerpoint/2010/main" val="319890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E0EB546D-939A-4CB4-9173-A6B411FF3200}" type="slidenum">
              <a:rPr lang="en-US" smtClean="0"/>
              <a:pPr/>
              <a:t>28</a:t>
            </a:fld>
            <a:endParaRPr lang="en-US" dirty="0"/>
          </a:p>
        </p:txBody>
      </p:sp>
    </p:spTree>
    <p:extLst>
      <p:ext uri="{BB962C8B-B14F-4D97-AF65-F5344CB8AC3E}">
        <p14:creationId xmlns:p14="http://schemas.microsoft.com/office/powerpoint/2010/main" val="910347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76804" name="Slide Number Placeholder 3"/>
          <p:cNvSpPr>
            <a:spLocks noGrp="1"/>
          </p:cNvSpPr>
          <p:nvPr>
            <p:ph type="sldNum" sz="quarter" idx="5"/>
          </p:nvPr>
        </p:nvSpPr>
        <p:spPr>
          <a:noFill/>
        </p:spPr>
        <p:txBody>
          <a:bodyPr/>
          <a:lstStyle/>
          <a:p>
            <a:fld id="{C33B1448-169C-46D3-AC05-8E39292048D3}" type="slidenum">
              <a:rPr lang="en-US" smtClean="0"/>
              <a:pPr/>
              <a:t>31</a:t>
            </a:fld>
            <a:endParaRPr lang="en-US" dirty="0"/>
          </a:p>
        </p:txBody>
      </p:sp>
    </p:spTree>
    <p:extLst>
      <p:ext uri="{BB962C8B-B14F-4D97-AF65-F5344CB8AC3E}">
        <p14:creationId xmlns:p14="http://schemas.microsoft.com/office/powerpoint/2010/main" val="419694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C8BCE2-DCB6-49B6-B952-B1D292435ABE}" type="slidenum">
              <a:rPr lang="en-US" smtClean="0"/>
              <a:pPr>
                <a:defRPr/>
              </a:pPr>
              <a:t>33</a:t>
            </a:fld>
            <a:endParaRPr lang="en-US" dirty="0"/>
          </a:p>
        </p:txBody>
      </p:sp>
    </p:spTree>
    <p:extLst>
      <p:ext uri="{BB962C8B-B14F-4D97-AF65-F5344CB8AC3E}">
        <p14:creationId xmlns:p14="http://schemas.microsoft.com/office/powerpoint/2010/main" val="31818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3A2AAFB-BD33-405F-B1D9-839F51E641D8}" type="slidenum">
              <a:rPr lang="en-US" smtClean="0"/>
              <a:pPr/>
              <a:t>3</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69953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3A2AAFB-BD33-405F-B1D9-839F51E641D8}" type="slidenum">
              <a:rPr lang="en-US" smtClean="0"/>
              <a:pPr/>
              <a:t>4</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24721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3A2AAFB-BD33-405F-B1D9-839F51E641D8}" type="slidenum">
              <a:rPr lang="en-US" smtClean="0"/>
              <a:pPr/>
              <a:t>5</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332208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DCEA882-1811-4BA9-9090-53D397541007}" type="slidenum">
              <a:rPr lang="en-US" smtClean="0"/>
              <a:pPr/>
              <a:t>6</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3915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B22C14E-0129-4436-BB2E-6E4F43814D23}" type="slidenum">
              <a:rPr lang="en-US" smtClean="0"/>
              <a:pPr/>
              <a:t>7</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12280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latin typeface="Arial" pitchFamily="34" charset="0"/>
              <a:ea typeface="ＭＳ Ｐゴシック" pitchFamily="34" charset="-128"/>
            </a:endParaRPr>
          </a:p>
        </p:txBody>
      </p:sp>
      <p:sp>
        <p:nvSpPr>
          <p:cNvPr id="51204" name="Slide Number Placeholder 3"/>
          <p:cNvSpPr>
            <a:spLocks noGrp="1"/>
          </p:cNvSpPr>
          <p:nvPr>
            <p:ph type="sldNum" sz="quarter" idx="5"/>
          </p:nvPr>
        </p:nvSpPr>
        <p:spPr>
          <a:noFill/>
        </p:spPr>
        <p:txBody>
          <a:bodyPr/>
          <a:lstStyle/>
          <a:p>
            <a:fld id="{B34A0DE8-F8EB-4F76-97AB-FE379D909A3B}" type="slidenum">
              <a:rPr lang="en-US" smtClean="0"/>
              <a:pPr/>
              <a:t>8</a:t>
            </a:fld>
            <a:endParaRPr lang="en-US" dirty="0"/>
          </a:p>
        </p:txBody>
      </p:sp>
    </p:spTree>
    <p:extLst>
      <p:ext uri="{BB962C8B-B14F-4D97-AF65-F5344CB8AC3E}">
        <p14:creationId xmlns:p14="http://schemas.microsoft.com/office/powerpoint/2010/main" val="6894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C8BCE2-DCB6-49B6-B952-B1D292435ABE}" type="slidenum">
              <a:rPr lang="en-US" smtClean="0"/>
              <a:pPr>
                <a:defRPr/>
              </a:pPr>
              <a:t>10</a:t>
            </a:fld>
            <a:endParaRPr lang="en-US" dirty="0"/>
          </a:p>
        </p:txBody>
      </p:sp>
    </p:spTree>
    <p:extLst>
      <p:ext uri="{BB962C8B-B14F-4D97-AF65-F5344CB8AC3E}">
        <p14:creationId xmlns:p14="http://schemas.microsoft.com/office/powerpoint/2010/main" val="166506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a:t>Click to edit Master title style</a:t>
            </a:r>
          </a:p>
        </p:txBody>
      </p:sp>
      <p:sp>
        <p:nvSpPr>
          <p:cNvPr id="72707"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978CDA02-E0FE-4BC4-972C-7A49060D4A4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BDA160-FB4A-46E9-A999-BDE0F6F5C2A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7ECAFD5-1314-4C09-BA76-D44BCF738C9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Arial" charset="0"/>
              <a:ea typeface="+mn-ea"/>
              <a:cs typeface="Arial" charset="0"/>
            </a:endParaRPr>
          </a:p>
        </p:txBody>
      </p:sp>
      <p:sp>
        <p:nvSpPr>
          <p:cNvPr id="75779"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75780"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C9854130-D0D2-48D2-A922-E6B5766B0F2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EEE7F451-3283-485F-AA96-381E51111F5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1E9E1899-F108-4E78-A036-D382D1947A2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105CBB00-9F6D-4B33-89AA-FA763BFC28A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C4F963EC-F395-4F6A-B3EC-CE1C1E45996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201504E9-1178-4852-9BAF-8E611A94D8C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9A037488-6CAA-46A6-A413-8CB8F7B00EBA}"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80C95A25-1E9C-4090-8121-31B147465BF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alpha val="80000"/>
            </a:schemeClr>
          </a:solidFill>
          <a:ln w="38100">
            <a:solidFill>
              <a:schemeClr val="bg2"/>
            </a:solidFill>
          </a:ln>
        </p:spPr>
        <p:txBody>
          <a:bodyPr anchor="ctr"/>
          <a:lstStyle>
            <a:lvl1pPr>
              <a:defRPr>
                <a:solidFill>
                  <a:srgbClr val="FFFF66"/>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1EB856-3089-43CC-8993-36F62FF4087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D5628A84-9E60-4484-8ADF-753287EF482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16334EB0-C60A-42C3-A6B5-71E412520DF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9C21CEF-F199-4217-A223-044ABCFC5B42}"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978CDA02-E0FE-4BC4-972C-7A49060D4A45}" type="slidenum">
              <a:rPr lang="en-US" smtClean="0"/>
              <a:pPr>
                <a:defRPr/>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1EB856-3089-43CC-8993-36F62FF40875}"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43A5673-DF29-4EA4-A331-389FE5132705}"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3F928F3-FC2F-4240-9861-4F97998B8A8A}"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77DF4BF-7C02-49DD-9F1C-E0838457AD6C}"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F2460B9-52ED-4C5E-86E0-012C71C065BE}" type="slidenum">
              <a:rPr lang="en-US" smtClean="0"/>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984C9C0-FD92-4614-B284-FE87A6196CC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3A5673-DF29-4EA4-A331-389FE513270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D5A56E5-778A-4846-A624-40AA233368D1}"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A0373F2-FA07-459D-8997-CE7A57F71A9C}" type="slidenum">
              <a:rPr lang="en-US" smtClean="0"/>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DF3AFF9-5FF7-4901-B285-0C3BCED45716}" type="slidenum">
              <a:rPr lang="en-US" smtClean="0"/>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DF3AFF9-5FF7-4901-B285-0C3BCED45716}" type="slidenum">
              <a:rPr lang="en-US" smtClean="0"/>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DF3AFF9-5FF7-4901-B285-0C3BCED45716}" type="slidenum">
              <a:rPr lang="en-US" smtClean="0"/>
              <a:pPr>
                <a:defRPr/>
              </a:pPr>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DF3AFF9-5FF7-4901-B285-0C3BCED45716}" type="slidenum">
              <a:rPr lang="en-US" smtClean="0"/>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F3AFF9-5FF7-4901-B285-0C3BCED45716}"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F3AFF9-5FF7-4901-B285-0C3BCED45716}" type="slidenum">
              <a:rPr lang="en-US" smtClean="0"/>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2BDA160-FB4A-46E9-A999-BDE0F6F5C2A3}" type="slidenum">
              <a:rPr lang="en-US" smtClean="0"/>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7ECAFD5-1314-4C09-BA76-D44BCF738C97}"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alpha val="80000"/>
            </a:schemeClr>
          </a:solidFill>
          <a:ln w="38100">
            <a:solidFill>
              <a:schemeClr val="bg2"/>
            </a:solidFill>
          </a:ln>
        </p:spPr>
        <p:txBody>
          <a:bodyPr anchor="ctr"/>
          <a:lstStyle>
            <a:lvl1pPr>
              <a:defRPr>
                <a:solidFill>
                  <a:srgbClr val="FFFF66"/>
                </a:solidFill>
              </a:defRPr>
            </a:lvl1pPr>
          </a:lstStyle>
          <a:p>
            <a:r>
              <a:rPr lang="en-US" dirty="0"/>
              <a:t>Click to edit Master title style</a:t>
            </a: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F928F3-FC2F-4240-9861-4F97998B8A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bg2">
              <a:alpha val="80000"/>
            </a:schemeClr>
          </a:solidFill>
          <a:ln w="38100">
            <a:solidFill>
              <a:schemeClr val="bg2"/>
            </a:solidFill>
          </a:ln>
        </p:spPr>
        <p:txBody>
          <a:bodyPr anchor="ctr"/>
          <a:lstStyle>
            <a:lvl1pPr>
              <a:defRPr>
                <a:solidFill>
                  <a:srgbClr val="FFFF66"/>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77DF4BF-7C02-49DD-9F1C-E0838457AD6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alpha val="80000"/>
            </a:schemeClr>
          </a:solidFill>
          <a:ln w="38100">
            <a:solidFill>
              <a:schemeClr val="bg2"/>
            </a:solidFill>
          </a:ln>
        </p:spPr>
        <p:txBody>
          <a:bodyPr anchor="ctr"/>
          <a:lstStyle>
            <a:lvl1pPr>
              <a:defRPr>
                <a:solidFill>
                  <a:srgbClr val="FFFF66"/>
                </a:solidFill>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F2460B9-52ED-4C5E-86E0-012C71C065B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984C9C0-FD92-4614-B284-FE87A6196CC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D5A56E5-778A-4846-A624-40AA233368D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A0373F2-FA07-459D-8997-CE7A57F71A9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1.xml"/><Relationship Id="rId14" Type="http://schemas.openxmlformats.org/officeDocument/2006/relationships/tags" Target="../tags/tag2.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tags" Target="../tags/tag3.xml"/><Relationship Id="rId14" Type="http://schemas.openxmlformats.org/officeDocument/2006/relationships/tags" Target="../tags/tag4.xml"/><Relationship Id="rId15"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theme" Target="../theme/theme3.xml"/><Relationship Id="rId19" Type="http://schemas.openxmlformats.org/officeDocument/2006/relationships/image" Target="../media/image4.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Arial" charset="0"/>
                <a:ea typeface="+mn-ea"/>
                <a:cs typeface="Arial" charset="0"/>
              </a:defRPr>
            </a:lvl1pPr>
          </a:lstStyle>
          <a:p>
            <a:pPr>
              <a:defRPr/>
            </a:pPr>
            <a:endParaRPr lang="en-US" dirty="0"/>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ea typeface="+mn-ea"/>
                <a:cs typeface="Arial" charset="0"/>
              </a:defRPr>
            </a:lvl1pPr>
          </a:lstStyle>
          <a:p>
            <a:pPr>
              <a:defRPr/>
            </a:pPr>
            <a:endParaRPr lang="en-US" dirty="0"/>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pitchFamily="34" charset="0"/>
              </a:defRPr>
            </a:lvl1pPr>
          </a:lstStyle>
          <a:p>
            <a:pPr>
              <a:defRPr/>
            </a:pPr>
            <a:fld id="{7DF3AFF9-5FF7-4901-B285-0C3BCED4571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5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rtl="0" eaLnBrk="0" fontAlgn="base" hangingPunct="0">
        <a:spcBef>
          <a:spcPct val="0"/>
        </a:spcBef>
        <a:spcAft>
          <a:spcPct val="0"/>
        </a:spcAft>
        <a:buClr>
          <a:schemeClr val="tx1"/>
        </a:buClr>
        <a:defRPr sz="4000">
          <a:solidFill>
            <a:schemeClr val="tx1"/>
          </a:solidFill>
          <a:latin typeface="+mj-lt"/>
          <a:ea typeface="ＭＳ Ｐゴシック" charset="0"/>
          <a:cs typeface="+mj-cs"/>
        </a:defRPr>
      </a:lvl1pPr>
      <a:lvl2pPr algn="l" rtl="0" eaLnBrk="0" fontAlgn="base" hangingPunct="0">
        <a:spcBef>
          <a:spcPct val="0"/>
        </a:spcBef>
        <a:spcAft>
          <a:spcPct val="0"/>
        </a:spcAft>
        <a:buClr>
          <a:schemeClr val="tx1"/>
        </a:buClr>
        <a:defRPr sz="4000">
          <a:solidFill>
            <a:schemeClr val="tx1"/>
          </a:solidFill>
          <a:latin typeface="Arial" charset="0"/>
          <a:ea typeface="ＭＳ Ｐゴシック" charset="0"/>
          <a:cs typeface="Arial" charset="0"/>
        </a:defRPr>
      </a:lvl2pPr>
      <a:lvl3pPr algn="l" rtl="0" eaLnBrk="0" fontAlgn="base" hangingPunct="0">
        <a:spcBef>
          <a:spcPct val="0"/>
        </a:spcBef>
        <a:spcAft>
          <a:spcPct val="0"/>
        </a:spcAft>
        <a:buClr>
          <a:schemeClr val="tx1"/>
        </a:buClr>
        <a:defRPr sz="4000">
          <a:solidFill>
            <a:schemeClr val="tx1"/>
          </a:solidFill>
          <a:latin typeface="Arial" charset="0"/>
          <a:ea typeface="ＭＳ Ｐゴシック" charset="0"/>
          <a:cs typeface="Arial" charset="0"/>
        </a:defRPr>
      </a:lvl3pPr>
      <a:lvl4pPr algn="l" rtl="0" eaLnBrk="0" fontAlgn="base" hangingPunct="0">
        <a:spcBef>
          <a:spcPct val="0"/>
        </a:spcBef>
        <a:spcAft>
          <a:spcPct val="0"/>
        </a:spcAft>
        <a:buClr>
          <a:schemeClr val="tx1"/>
        </a:buClr>
        <a:defRPr sz="4000">
          <a:solidFill>
            <a:schemeClr val="tx1"/>
          </a:solidFill>
          <a:latin typeface="Arial" charset="0"/>
          <a:ea typeface="ＭＳ Ｐゴシック" charset="0"/>
          <a:cs typeface="Arial" charset="0"/>
        </a:defRPr>
      </a:lvl4pPr>
      <a:lvl5pPr algn="l" rtl="0" eaLnBrk="0" fontAlgn="base" hangingPunct="0">
        <a:spcBef>
          <a:spcPct val="0"/>
        </a:spcBef>
        <a:spcAft>
          <a:spcPct val="0"/>
        </a:spcAft>
        <a:buClr>
          <a:schemeClr val="tx1"/>
        </a:buClr>
        <a:defRPr sz="4000">
          <a:solidFill>
            <a:schemeClr val="tx1"/>
          </a:solidFill>
          <a:latin typeface="Arial" charset="0"/>
          <a:ea typeface="ＭＳ Ｐゴシック"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Arial" charset="0"/>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Arial" charset="0"/>
              <a:ea typeface="+mn-ea"/>
              <a:cs typeface="Arial" charset="0"/>
            </a:endParaRPr>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Arial" charset="0"/>
                <a:ea typeface="+mn-ea"/>
                <a:cs typeface="Arial" charset="0"/>
              </a:defRPr>
            </a:lvl1pPr>
          </a:lstStyle>
          <a:p>
            <a:pPr>
              <a:defRPr/>
            </a:pPr>
            <a:endParaRPr lang="en-US" dirty="0"/>
          </a:p>
        </p:txBody>
      </p:sp>
      <p:sp>
        <p:nvSpPr>
          <p:cNvPr id="7475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ea typeface="+mn-ea"/>
                <a:cs typeface="Arial" charset="0"/>
              </a:defRPr>
            </a:lvl1pPr>
          </a:lstStyle>
          <a:p>
            <a:pPr>
              <a:defRPr/>
            </a:pPr>
            <a:endParaRPr lang="en-US" dirty="0"/>
          </a:p>
        </p:txBody>
      </p:sp>
      <p:sp>
        <p:nvSpPr>
          <p:cNvPr id="7475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pitchFamily="34" charset="0"/>
              </a:defRPr>
            </a:lvl1pPr>
          </a:lstStyle>
          <a:p>
            <a:pPr>
              <a:defRPr/>
            </a:pPr>
            <a:fld id="{DE7678A8-28C0-41C3-8E53-B949CD7C26F9}"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58"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l" rtl="0" eaLnBrk="0" fontAlgn="base" hangingPunct="0">
        <a:spcBef>
          <a:spcPct val="0"/>
        </a:spcBef>
        <a:spcAft>
          <a:spcPct val="0"/>
        </a:spcAft>
        <a:buClr>
          <a:schemeClr val="tx1"/>
        </a:buClr>
        <a:defRPr sz="3200">
          <a:solidFill>
            <a:schemeClr val="tx1"/>
          </a:solidFill>
          <a:latin typeface="+mj-lt"/>
          <a:ea typeface="ＭＳ Ｐゴシック" charset="0"/>
          <a:cs typeface="+mj-cs"/>
        </a:defRPr>
      </a:lvl1pPr>
      <a:lvl2pPr algn="l" rtl="0" eaLnBrk="0" fontAlgn="base" hangingPunct="0">
        <a:spcBef>
          <a:spcPct val="0"/>
        </a:spcBef>
        <a:spcAft>
          <a:spcPct val="0"/>
        </a:spcAft>
        <a:buClr>
          <a:schemeClr val="tx1"/>
        </a:buClr>
        <a:defRPr sz="3200">
          <a:solidFill>
            <a:schemeClr val="tx1"/>
          </a:solidFill>
          <a:latin typeface="Arial" charset="0"/>
          <a:ea typeface="ＭＳ Ｐゴシック" charset="0"/>
        </a:defRPr>
      </a:lvl2pPr>
      <a:lvl3pPr algn="l" rtl="0" eaLnBrk="0" fontAlgn="base" hangingPunct="0">
        <a:spcBef>
          <a:spcPct val="0"/>
        </a:spcBef>
        <a:spcAft>
          <a:spcPct val="0"/>
        </a:spcAft>
        <a:buClr>
          <a:schemeClr val="tx1"/>
        </a:buClr>
        <a:defRPr sz="3200">
          <a:solidFill>
            <a:schemeClr val="tx1"/>
          </a:solidFill>
          <a:latin typeface="Arial" charset="0"/>
          <a:ea typeface="ＭＳ Ｐゴシック" charset="0"/>
        </a:defRPr>
      </a:lvl3pPr>
      <a:lvl4pPr algn="l" rtl="0" eaLnBrk="0" fontAlgn="base" hangingPunct="0">
        <a:spcBef>
          <a:spcPct val="0"/>
        </a:spcBef>
        <a:spcAft>
          <a:spcPct val="0"/>
        </a:spcAft>
        <a:buClr>
          <a:schemeClr val="tx1"/>
        </a:buClr>
        <a:defRPr sz="3200">
          <a:solidFill>
            <a:schemeClr val="tx1"/>
          </a:solidFill>
          <a:latin typeface="Arial" charset="0"/>
          <a:ea typeface="ＭＳ Ｐゴシック" charset="0"/>
        </a:defRPr>
      </a:lvl4pPr>
      <a:lvl5pPr algn="l" rtl="0" eaLnBrk="0" fontAlgn="base" hangingPunct="0">
        <a:spcBef>
          <a:spcPct val="0"/>
        </a:spcBef>
        <a:spcAft>
          <a:spcPct val="0"/>
        </a:spcAft>
        <a:buClr>
          <a:schemeClr val="tx1"/>
        </a:buClr>
        <a:defRPr sz="3200">
          <a:solidFill>
            <a:schemeClr val="tx1"/>
          </a:solidFill>
          <a:latin typeface="Arial" charset="0"/>
          <a:ea typeface="ＭＳ Ｐゴシック"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0"/>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7DF3AFF9-5FF7-4901-B285-0C3BCED45716}" type="slidenum">
              <a:rPr lang="en-US" smtClean="0"/>
              <a:pPr>
                <a:defRPr/>
              </a:pPr>
              <a:t>‹#›</a:t>
            </a:fld>
            <a:endParaRPr lang="en-US" dirty="0"/>
          </a:p>
        </p:txBody>
      </p:sp>
    </p:spTree>
    <p:extLst>
      <p:ext uri="{BB962C8B-B14F-4D97-AF65-F5344CB8AC3E}">
        <p14:creationId xmlns:p14="http://schemas.microsoft.com/office/powerpoint/2010/main" val="187040103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qcgDejmPzw" TargetMode="External"/><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hyperlink" Target="http://monographs.iarc.fr/ENG/Classification/" TargetMode="External"/><Relationship Id="rId4" Type="http://schemas.openxmlformats.org/officeDocument/2006/relationships/hyperlink" Target="http://www.firerescue1.com/fire-products/Personal-protective-equipment-ppe/articles/1658839-8-ways-to-protect-against-cancer-with-PPE/" TargetMode="External"/><Relationship Id="rId5" Type="http://schemas.openxmlformats.org/officeDocument/2006/relationships/hyperlink" Target="http://www.modernfirefighter.com/cancer-the-unseen-firefighter-killer/" TargetMode="External"/><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hyperlink" Target="http://www.huffingtonpost.com/marcia-g-yerman/toxic-hot-seat-ignitesaw_b_4338572.html" TargetMode="External"/><Relationship Id="rId4" Type="http://schemas.openxmlformats.org/officeDocument/2006/relationships/hyperlink" Target="http://www.cancer.org/cancer/cancerbasics/lifetime-probability-of-developing-or-dying-from-cancer" TargetMode="External"/><Relationship Id="rId5" Type="http://schemas.openxmlformats.org/officeDocument/2006/relationships/hyperlink" Target="https://www.fsi.illinois.edu/newsDetail.cfm?news_id=172" TargetMode="External"/><Relationship Id="rId1" Type="http://schemas.openxmlformats.org/officeDocument/2006/relationships/slideLayout" Target="../slideLayouts/slideLayout24.xml"/><Relationship Id="rId2" Type="http://schemas.openxmlformats.org/officeDocument/2006/relationships/hyperlink" Target="http://monographs.iarc.fr/ENG/Monographs/vol98/mono98-7.pdf" TargetMode="External"/></Relationships>
</file>

<file path=ppt/slides/_rels/slide33.xml.rels><?xml version="1.0" encoding="UTF-8" standalone="yes"?>
<Relationships xmlns="http://schemas.openxmlformats.org/package/2006/relationships"><Relationship Id="rId11" Type="http://schemas.openxmlformats.org/officeDocument/2006/relationships/hyperlink" Target="http://www.firerescue1.com/fire-products/Personal-protective-equipment-ppe/articles/2154096-Firefighter-research-shows-PPE-exposure-risk/" TargetMode="External"/><Relationship Id="rId12" Type="http://schemas.openxmlformats.org/officeDocument/2006/relationships/hyperlink" Target="http://www.firefightercancersupport.org/wp-content/uploads/2013/06/fighting_fires_fighting_cancer.pdf" TargetMode="External"/><Relationship Id="rId13" Type="http://schemas.openxmlformats.org/officeDocument/2006/relationships/hyperlink" Target="http://www.iarc.fr/en/media-centre/pr/2012/pdfs/pr213_E.pdf" TargetMode="External"/><Relationship Id="rId14" Type="http://schemas.openxmlformats.org/officeDocument/2006/relationships/hyperlink" Target="http://www.fasny.com/cancer-fire-service/" TargetMode="External"/><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hyperlink" Target="https://www.osha.gov/SLTC/dieselexhaust/chemical.html" TargetMode="External"/><Relationship Id="rId4" Type="http://schemas.openxmlformats.org/officeDocument/2006/relationships/hyperlink" Target="http://www.911healthwatch.org/cancer/" TargetMode="External"/><Relationship Id="rId5" Type="http://schemas.openxmlformats.org/officeDocument/2006/relationships/hyperlink" Target="http://www.iafc.org/Operations/LegacyArticleDetail.cfm?ItemNumber=3356" TargetMode="External"/><Relationship Id="rId6" Type="http://schemas.openxmlformats.org/officeDocument/2006/relationships/hyperlink" Target="http://monographs.iarc.fr/ENG/Monographs/vol100F/mono100F-21.pdf" TargetMode="External"/><Relationship Id="rId7" Type="http://schemas.openxmlformats.org/officeDocument/2006/relationships/hyperlink" Target="https://eh.uc.edu/assets/news/11-27-2010-Lemasters.pdf" TargetMode="External"/><Relationship Id="rId8" Type="http://schemas.openxmlformats.org/officeDocument/2006/relationships/hyperlink" Target="https://en.wikipedia.org/wiki/Chimney_sweeps'_carcinoma" TargetMode="External"/><Relationship Id="rId9" Type="http://schemas.openxmlformats.org/officeDocument/2006/relationships/hyperlink" Target="http://www.iarc.fr/en/media-centre/pr/2007/pr180.html" TargetMode="External"/><Relationship Id="rId10" Type="http://schemas.openxmlformats.org/officeDocument/2006/relationships/hyperlink" Target="http://www.firerescue1.com/fire-products/hoods/articles/1677809-How-to-improve-the-next-gen-firefighter-hoo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png"/><Relationship Id="rId3" Type="http://schemas.openxmlformats.org/officeDocument/2006/relationships/hyperlink" Target="https://www.youtube.com/watch?v=hOvBypsaHo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0" y="228600"/>
            <a:ext cx="9144000" cy="2286000"/>
          </a:xfrm>
        </p:spPr>
        <p:txBody>
          <a:bodyPr>
            <a:normAutofit/>
          </a:bodyPr>
          <a:lstStyle/>
          <a:p>
            <a:pPr algn="ctr" eaLnBrk="1" hangingPunct="1">
              <a:defRPr/>
            </a:pPr>
            <a:r>
              <a:rPr lang="ja-JP" altLang="en-US" sz="8000" i="1" dirty="0">
                <a:solidFill>
                  <a:srgbClr val="FFFF66"/>
                </a:solidFill>
                <a:effectLst>
                  <a:outerShdw blurRad="38100" dist="38100" dir="2700000" algn="tl">
                    <a:srgbClr val="000000"/>
                  </a:outerShdw>
                </a:effectLst>
                <a:latin typeface="Times" charset="0"/>
                <a:ea typeface="Times" charset="0"/>
                <a:cs typeface="Times" charset="0"/>
              </a:rPr>
              <a:t> </a:t>
            </a:r>
            <a:r>
              <a:rPr lang="en-US" altLang="ja-JP" sz="4000" i="1" dirty="0" err="1">
                <a:solidFill>
                  <a:schemeClr val="tx1"/>
                </a:solidFill>
                <a:effectLst>
                  <a:outerShdw blurRad="38100" dist="38100" dir="2700000" algn="tl">
                    <a:srgbClr val="000000"/>
                  </a:outerShdw>
                </a:effectLst>
                <a:latin typeface="Times" charset="0"/>
                <a:ea typeface="Times" charset="0"/>
                <a:cs typeface="Times" charset="0"/>
              </a:rPr>
              <a:t>FireFighter</a:t>
            </a:r>
            <a:r>
              <a:rPr lang="en-US" altLang="ja-JP" sz="4000" i="1" dirty="0">
                <a:solidFill>
                  <a:schemeClr val="tx1"/>
                </a:solidFill>
                <a:effectLst>
                  <a:outerShdw blurRad="38100" dist="38100" dir="2700000" algn="tl">
                    <a:srgbClr val="000000"/>
                  </a:outerShdw>
                </a:effectLst>
                <a:latin typeface="Times" charset="0"/>
                <a:ea typeface="Times" charset="0"/>
                <a:cs typeface="Times" charset="0"/>
              </a:rPr>
              <a:t> </a:t>
            </a:r>
            <a:br>
              <a:rPr lang="en-US" altLang="ja-JP" sz="4000" i="1" dirty="0">
                <a:solidFill>
                  <a:schemeClr val="tx1"/>
                </a:solidFill>
                <a:effectLst>
                  <a:outerShdw blurRad="38100" dist="38100" dir="2700000" algn="tl">
                    <a:srgbClr val="000000"/>
                  </a:outerShdw>
                </a:effectLst>
                <a:latin typeface="Times" charset="0"/>
                <a:ea typeface="Times" charset="0"/>
                <a:cs typeface="Times" charset="0"/>
              </a:rPr>
            </a:br>
            <a:r>
              <a:rPr lang="en-US" altLang="ja-JP" sz="4000" i="1" dirty="0" err="1">
                <a:solidFill>
                  <a:schemeClr val="tx1"/>
                </a:solidFill>
                <a:effectLst>
                  <a:outerShdw blurRad="38100" dist="38100" dir="2700000" algn="tl">
                    <a:srgbClr val="000000"/>
                  </a:outerShdw>
                </a:effectLst>
                <a:latin typeface="Times" charset="0"/>
                <a:ea typeface="Times" charset="0"/>
                <a:cs typeface="Times" charset="0"/>
              </a:rPr>
              <a:t>CanCer</a:t>
            </a:r>
            <a:r>
              <a:rPr lang="en-US" altLang="ja-JP" sz="4000" i="1" dirty="0">
                <a:solidFill>
                  <a:schemeClr val="tx1"/>
                </a:solidFill>
                <a:effectLst>
                  <a:outerShdw blurRad="38100" dist="38100" dir="2700000" algn="tl">
                    <a:srgbClr val="000000"/>
                  </a:outerShdw>
                </a:effectLst>
                <a:latin typeface="Times" charset="0"/>
                <a:ea typeface="Times" charset="0"/>
                <a:cs typeface="Times" charset="0"/>
              </a:rPr>
              <a:t> Prevention</a:t>
            </a:r>
            <a:endParaRPr lang="en-US" sz="4000" i="1" dirty="0">
              <a:solidFill>
                <a:schemeClr val="tx1"/>
              </a:solidFill>
              <a:effectLst>
                <a:outerShdw blurRad="38100" dist="38100" dir="2700000" algn="tl">
                  <a:srgbClr val="000000"/>
                </a:outerShdw>
              </a:effectLst>
              <a:latin typeface="Times" charset="0"/>
              <a:ea typeface="Times" charset="0"/>
              <a:cs typeface="Times" charset="0"/>
            </a:endParaRPr>
          </a:p>
        </p:txBody>
      </p:sp>
      <p:sp>
        <p:nvSpPr>
          <p:cNvPr id="2058" name="Rectangle 10"/>
          <p:cNvSpPr>
            <a:spLocks noGrp="1" noChangeArrowheads="1"/>
          </p:cNvSpPr>
          <p:nvPr>
            <p:ph type="subTitle" idx="1"/>
          </p:nvPr>
        </p:nvSpPr>
        <p:spPr>
          <a:xfrm>
            <a:off x="2133600" y="2971800"/>
            <a:ext cx="4953000" cy="2133600"/>
          </a:xfrm>
        </p:spPr>
        <p:txBody>
          <a:bodyPr/>
          <a:lstStyle/>
          <a:p>
            <a:pPr algn="r" eaLnBrk="1" hangingPunct="1">
              <a:lnSpc>
                <a:spcPct val="80000"/>
              </a:lnSpc>
              <a:defRPr/>
            </a:pPr>
            <a:r>
              <a:rPr lang="en-US" sz="3200" dirty="0">
                <a:solidFill>
                  <a:schemeClr val="tx1"/>
                </a:solidFill>
                <a:effectLst>
                  <a:outerShdw blurRad="38100" dist="38100" dir="2700000" algn="tl">
                    <a:srgbClr val="000000"/>
                  </a:outerShdw>
                </a:effectLst>
                <a:latin typeface="Myriad Pro" charset="0"/>
                <a:ea typeface="Myriad Pro" charset="0"/>
                <a:cs typeface="Myriad Pro" charset="0"/>
              </a:rPr>
              <a:t>Taking Action Against Occupational Cancer In The Fire Service</a:t>
            </a:r>
          </a:p>
          <a:p>
            <a:pPr algn="r" eaLnBrk="1" hangingPunct="1">
              <a:lnSpc>
                <a:spcPct val="80000"/>
              </a:lnSpc>
              <a:defRPr/>
            </a:pPr>
            <a:endParaRPr lang="en-US" sz="3200" dirty="0">
              <a:solidFill>
                <a:schemeClr val="tx1"/>
              </a:solidFill>
              <a:effectLst>
                <a:outerShdw blurRad="38100" dist="38100" dir="2700000" algn="tl">
                  <a:srgbClr val="000000"/>
                </a:outerShdw>
              </a:effectLst>
              <a:latin typeface="Myriad Pro" charset="0"/>
              <a:ea typeface="Myriad Pro" charset="0"/>
              <a:cs typeface="Myriad Pro" charset="0"/>
            </a:endParaRPr>
          </a:p>
          <a:p>
            <a:pPr algn="r" eaLnBrk="1" hangingPunct="1">
              <a:lnSpc>
                <a:spcPct val="80000"/>
              </a:lnSpc>
              <a:defRPr/>
            </a:pPr>
            <a:r>
              <a:rPr lang="en-US" sz="1800" dirty="0">
                <a:solidFill>
                  <a:schemeClr val="tx1"/>
                </a:solidFill>
                <a:effectLst>
                  <a:outerShdw blurRad="38100" dist="38100" dir="2700000" algn="tl">
                    <a:srgbClr val="000000"/>
                  </a:outerShdw>
                </a:effectLst>
                <a:latin typeface="Myriad Pro" charset="0"/>
                <a:ea typeface="Myriad Pro" charset="0"/>
                <a:cs typeface="Myriad Pro" charset="0"/>
              </a:rPr>
              <a:t>Materials revised from:  </a:t>
            </a:r>
            <a:r>
              <a:rPr lang="en-US" sz="1800" dirty="0" err="1">
                <a:solidFill>
                  <a:schemeClr val="tx1"/>
                </a:solidFill>
                <a:effectLst>
                  <a:outerShdw blurRad="38100" dist="38100" dir="2700000" algn="tl">
                    <a:srgbClr val="000000"/>
                  </a:outerShdw>
                </a:effectLst>
                <a:latin typeface="Myriad Pro" charset="0"/>
                <a:ea typeface="Myriad Pro" charset="0"/>
                <a:cs typeface="Myriad Pro" charset="0"/>
              </a:rPr>
              <a:t>HaRPER</a:t>
            </a:r>
            <a:r>
              <a:rPr lang="en-US" sz="1800" dirty="0">
                <a:solidFill>
                  <a:schemeClr val="tx1"/>
                </a:solidFill>
                <a:effectLst>
                  <a:outerShdw blurRad="38100" dist="38100" dir="2700000" algn="tl">
                    <a:srgbClr val="000000"/>
                  </a:outerShdw>
                </a:effectLst>
                <a:latin typeface="Myriad Pro" charset="0"/>
                <a:ea typeface="Myriad Pro" charset="0"/>
                <a:cs typeface="Myriad Pro" charset="0"/>
              </a:rPr>
              <a:t> College Fire Science Program</a:t>
            </a:r>
          </a:p>
          <a:p>
            <a:pPr algn="r" eaLnBrk="1" hangingPunct="1">
              <a:lnSpc>
                <a:spcPct val="80000"/>
              </a:lnSpc>
              <a:defRPr/>
            </a:pPr>
            <a:endParaRPr lang="en-US" sz="1800" dirty="0">
              <a:solidFill>
                <a:schemeClr val="tx1"/>
              </a:solidFill>
              <a:effectLst>
                <a:outerShdw blurRad="38100" dist="38100" dir="2700000" algn="tl">
                  <a:srgbClr val="000000"/>
                </a:outerShdw>
              </a:effectLst>
              <a:latin typeface="Myriad Pro" charset="0"/>
              <a:ea typeface="Myriad Pro" charset="0"/>
              <a:cs typeface="Myriad Pro"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5" y="381000"/>
            <a:ext cx="2461846" cy="133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5" descr="CancerChart"/>
          <p:cNvPicPr>
            <a:picLocks noChangeAspect="1" noChangeArrowheads="1"/>
          </p:cNvPicPr>
          <p:nvPr/>
        </p:nvPicPr>
        <p:blipFill>
          <a:blip r:embed="rId3" cstate="print"/>
          <a:srcRect/>
          <a:stretch>
            <a:fillRect/>
          </a:stretch>
        </p:blipFill>
        <p:spPr bwMode="auto">
          <a:xfrm>
            <a:off x="3581400" y="609600"/>
            <a:ext cx="4584510" cy="4876800"/>
          </a:xfrm>
          <a:prstGeom prst="rect">
            <a:avLst/>
          </a:prstGeom>
          <a:noFill/>
          <a:ln w="25400" cmpd="sng">
            <a:solidFill>
              <a:schemeClr val="bg2"/>
            </a:solidFill>
            <a:miter lim="800000"/>
            <a:headEnd/>
            <a:tailEnd/>
          </a:ln>
          <a:effectLst>
            <a:outerShdw blurRad="50800" dist="38100" dir="2700000" algn="tl" rotWithShape="0">
              <a:prstClr val="black">
                <a:alpha val="40000"/>
              </a:prstClr>
            </a:outerShdw>
          </a:effectLst>
        </p:spPr>
      </p:pic>
      <p:sp>
        <p:nvSpPr>
          <p:cNvPr id="58374" name="Text Box 6"/>
          <p:cNvSpPr txBox="1">
            <a:spLocks noChangeArrowheads="1"/>
          </p:cNvSpPr>
          <p:nvPr/>
        </p:nvSpPr>
        <p:spPr bwMode="auto">
          <a:xfrm>
            <a:off x="762000" y="990600"/>
            <a:ext cx="2743200" cy="1815882"/>
          </a:xfrm>
          <a:prstGeom prst="rect">
            <a:avLst/>
          </a:prstGeom>
          <a:noFill/>
          <a:ln w="12700" cap="sq">
            <a:noFill/>
            <a:miter lim="800000"/>
            <a:headEnd type="none" w="sm" len="sm"/>
            <a:tailEnd type="none" w="sm" len="sm"/>
          </a:ln>
          <a:effectLst/>
        </p:spPr>
        <p:txBody>
          <a:bodyPr wrap="square">
            <a:spAutoFit/>
          </a:bodyPr>
          <a:lstStyle/>
          <a:p>
            <a:pPr>
              <a:spcBef>
                <a:spcPct val="50000"/>
              </a:spcBef>
              <a:defRPr/>
            </a:pPr>
            <a:r>
              <a:rPr lang="en-US" sz="2800" i="1" dirty="0">
                <a:effectLst>
                  <a:outerShdw blurRad="38100" dist="38100" dir="2700000" algn="tl">
                    <a:srgbClr val="000000"/>
                  </a:outerShdw>
                </a:effectLst>
                <a:latin typeface="Myriad Pro" charset="0"/>
                <a:ea typeface="Myriad Pro" charset="0"/>
                <a:cs typeface="Myriad Pro" charset="0"/>
              </a:rPr>
              <a:t>36% of the 975 firefighters diagnosed with cancer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C:\Users\JC10667\AppData\Local\Microsoft\Windows\Temporary Internet Files\Content.Outlook\B08K6D5U\20141016_162056 (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381000"/>
            <a:ext cx="8257936" cy="5010150"/>
          </a:xfrm>
          <a:prstGeom prst="rect">
            <a:avLst/>
          </a:prstGeom>
          <a:noFill/>
          <a:ln w="25400" cmpd="sng">
            <a:solidFill>
              <a:schemeClr val="bg2"/>
            </a:solidFill>
            <a:miter lim="800000"/>
            <a:headEnd/>
            <a:tailEnd/>
          </a:ln>
          <a:effectLst>
            <a:outerShdw blurRad="50800" dist="50800" dir="5400000" algn="ctr" rotWithShape="0">
              <a:schemeClr val="bg2">
                <a:alpha val="40000"/>
              </a:schemeClr>
            </a:outerShdw>
          </a:effectLst>
        </p:spPr>
      </p:pic>
      <p:sp>
        <p:nvSpPr>
          <p:cNvPr id="3" name="Rectangle 2"/>
          <p:cNvSpPr/>
          <p:nvPr/>
        </p:nvSpPr>
        <p:spPr>
          <a:xfrm>
            <a:off x="2133600" y="6400800"/>
            <a:ext cx="4572000" cy="338554"/>
          </a:xfrm>
          <a:prstGeom prst="rect">
            <a:avLst/>
          </a:prstGeom>
        </p:spPr>
        <p:txBody>
          <a:bodyPr>
            <a:spAutoFit/>
          </a:bodyPr>
          <a:lstStyle/>
          <a:p>
            <a:pPr algn="ctr">
              <a:defRPr/>
            </a:pPr>
            <a:r>
              <a:rPr lang="en-US" sz="1600" i="1" dirty="0">
                <a:solidFill>
                  <a:srgbClr val="FFFF66"/>
                </a:solidFill>
                <a:effectLst>
                  <a:outerShdw blurRad="38100" dist="38100" dir="2700000" algn="tl">
                    <a:srgbClr val="000000"/>
                  </a:outerShdw>
                </a:effectLst>
                <a:latin typeface="Garamond" pitchFamily="18" charset="0"/>
              </a:rPr>
              <a:t>- HBO Documentary Film “Toxic Hot Seat”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09600" y="228600"/>
            <a:ext cx="8001000" cy="1066800"/>
          </a:xfrm>
        </p:spPr>
        <p:txBody>
          <a:bodyPr/>
          <a:lstStyle/>
          <a:p>
            <a:pPr algn="ctr" eaLnBrk="1" hangingPunct="1">
              <a:defRPr/>
            </a:pPr>
            <a:r>
              <a:rPr lang="en-US" dirty="0">
                <a:effectLst>
                  <a:outerShdw blurRad="38100" dist="38100" dir="2700000" algn="tl">
                    <a:srgbClr val="000000"/>
                  </a:outerShdw>
                </a:effectLst>
                <a:latin typeface="Myriad Pro" charset="0"/>
                <a:ea typeface="Myriad Pro" charset="0"/>
                <a:cs typeface="Myriad Pro" charset="0"/>
              </a:rPr>
              <a:t>Toxicity</a:t>
            </a:r>
          </a:p>
        </p:txBody>
      </p:sp>
      <p:sp>
        <p:nvSpPr>
          <p:cNvPr id="15363" name="Rectangle 3"/>
          <p:cNvSpPr>
            <a:spLocks noGrp="1" noChangeArrowheads="1"/>
          </p:cNvSpPr>
          <p:nvPr>
            <p:ph sz="quarter" idx="13"/>
          </p:nvPr>
        </p:nvSpPr>
        <p:spPr>
          <a:xfrm>
            <a:off x="3733800" y="685800"/>
            <a:ext cx="5181600" cy="5943600"/>
          </a:xfrm>
        </p:spPr>
        <p:txBody>
          <a:bodyPr>
            <a:normAutofit/>
          </a:bodyPr>
          <a:lstStyle/>
          <a:p>
            <a:pPr lvl="1" eaLnBrk="1" hangingPunct="1">
              <a:buClr>
                <a:srgbClr val="FFFF66"/>
              </a:buClr>
            </a:pPr>
            <a:r>
              <a:rPr lang="en-US" sz="2400" dirty="0">
                <a:effectLst>
                  <a:outerShdw blurRad="50800" dist="50800" dir="5400000" algn="ctr" rotWithShape="0">
                    <a:schemeClr val="bg2"/>
                  </a:outerShdw>
                </a:effectLst>
                <a:latin typeface="Myriad Pro" charset="0"/>
                <a:ea typeface="Myriad Pro" charset="0"/>
                <a:cs typeface="Myriad Pro" charset="0"/>
              </a:rPr>
              <a:t>Contents made primarily of plastic and synthetic materials.</a:t>
            </a:r>
            <a:endParaRPr lang="en-US" sz="2400" i="1" u="sng" dirty="0">
              <a:effectLst>
                <a:outerShdw blurRad="50800" dist="50800" dir="5400000" algn="ctr" rotWithShape="0">
                  <a:schemeClr val="bg2"/>
                </a:outerShdw>
              </a:effectLst>
              <a:latin typeface="Myriad Pro" charset="0"/>
              <a:ea typeface="Myriad Pro" charset="0"/>
              <a:cs typeface="Myriad Pro" charset="0"/>
            </a:endParaRPr>
          </a:p>
          <a:p>
            <a:pPr lvl="1" eaLnBrk="1" hangingPunct="1">
              <a:buClr>
                <a:srgbClr val="FFFF66"/>
              </a:buClr>
            </a:pPr>
            <a:r>
              <a:rPr lang="en-US" sz="2400" dirty="0">
                <a:effectLst>
                  <a:outerShdw blurRad="50800" dist="50800" dir="5400000" algn="ctr" rotWithShape="0">
                    <a:schemeClr val="bg2"/>
                  </a:outerShdw>
                </a:effectLst>
                <a:latin typeface="Myriad Pro" charset="0"/>
                <a:ea typeface="Myriad Pro" charset="0"/>
                <a:cs typeface="Myriad Pro" charset="0"/>
              </a:rPr>
              <a:t>Approximately 84,000 chemicals being used commercially today.</a:t>
            </a:r>
          </a:p>
          <a:p>
            <a:pPr lvl="1" eaLnBrk="1" hangingPunct="1">
              <a:buClr>
                <a:srgbClr val="FFFF66"/>
              </a:buClr>
            </a:pPr>
            <a:r>
              <a:rPr lang="en-US" sz="2400" dirty="0">
                <a:effectLst>
                  <a:outerShdw blurRad="50800" dist="50800" dir="5400000" algn="ctr" rotWithShape="0">
                    <a:schemeClr val="bg2"/>
                  </a:outerShdw>
                </a:effectLst>
                <a:latin typeface="Myriad Pro" charset="0"/>
                <a:ea typeface="Myriad Pro" charset="0"/>
                <a:cs typeface="Myriad Pro" charset="0"/>
              </a:rPr>
              <a:t>Flame retardants in furniture.</a:t>
            </a:r>
          </a:p>
        </p:txBody>
      </p:sp>
      <p:pic>
        <p:nvPicPr>
          <p:cNvPr id="15364"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600200"/>
            <a:ext cx="3225800" cy="2590800"/>
          </a:xfrm>
          <a:prstGeom prst="rect">
            <a:avLst/>
          </a:prstGeom>
          <a:noFill/>
          <a:ln w="25400" cap="sq">
            <a:solidFill>
              <a:schemeClr val="bg2"/>
            </a:solidFill>
            <a:miter lim="800000"/>
            <a:headEnd type="none" w="sm" len="sm"/>
            <a:tailEnd type="none" w="sm" len="sm"/>
          </a:ln>
          <a:effectLst>
            <a:outerShdw blurRad="50800" dist="50800" dir="5400000" algn="ctr" rotWithShape="0">
              <a:schemeClr val="bg2">
                <a:alpha val="40000"/>
              </a:schemeClr>
            </a:outerShdw>
          </a:effectLst>
        </p:spPr>
      </p:pic>
      <p:pic>
        <p:nvPicPr>
          <p:cNvPr id="15365" name="Picture 6" descr="images-golocalworcester-com--news_Danger+Haz+Material-360x271"/>
          <p:cNvPicPr>
            <a:picLocks noChangeAspect="1" noChangeArrowheads="1"/>
          </p:cNvPicPr>
          <p:nvPr/>
        </p:nvPicPr>
        <p:blipFill>
          <a:blip r:embed="rId4" cstate="print"/>
          <a:srcRect/>
          <a:stretch>
            <a:fillRect/>
          </a:stretch>
        </p:blipFill>
        <p:spPr bwMode="auto">
          <a:xfrm>
            <a:off x="254000" y="4351282"/>
            <a:ext cx="2171700" cy="1743075"/>
          </a:xfrm>
          <a:prstGeom prst="rect">
            <a:avLst/>
          </a:prstGeom>
          <a:noFill/>
          <a:ln w="25400">
            <a:solidFill>
              <a:schemeClr val="bg2"/>
            </a:solidFill>
            <a:miter lim="800000"/>
            <a:headEnd/>
            <a:tailEnd/>
          </a:ln>
          <a:effectLst>
            <a:outerShdw blurRad="50800" dist="50800" dir="5400000" algn="ctr" rotWithShape="0">
              <a:schemeClr val="bg2">
                <a:alpha val="40000"/>
              </a:schemeClr>
            </a:outerShdw>
          </a:effectLst>
        </p:spPr>
      </p:pic>
      <p:sp>
        <p:nvSpPr>
          <p:cNvPr id="2" name="Rectangle 1"/>
          <p:cNvSpPr/>
          <p:nvPr/>
        </p:nvSpPr>
        <p:spPr>
          <a:xfrm>
            <a:off x="2209800" y="5669864"/>
            <a:ext cx="6705600" cy="584775"/>
          </a:xfrm>
          <a:prstGeom prst="rect">
            <a:avLst/>
          </a:prstGeom>
        </p:spPr>
        <p:txBody>
          <a:bodyPr wrap="square">
            <a:spAutoFit/>
          </a:bodyPr>
          <a:lstStyle/>
          <a:p>
            <a:pPr algn="ctr">
              <a:defRPr/>
            </a:pPr>
            <a:r>
              <a:rPr lang="en-US" sz="1600" i="1" dirty="0">
                <a:solidFill>
                  <a:srgbClr val="FFFF66"/>
                </a:solidFill>
                <a:effectLst>
                  <a:outerShdw blurRad="38100" dist="38100" dir="2700000" algn="tl">
                    <a:srgbClr val="000000"/>
                  </a:outerShdw>
                </a:effectLst>
                <a:latin typeface="Garamond" pitchFamily="18" charset="0"/>
              </a:rPr>
              <a:t>- “Taking Action Against Cancer in the Fire Service”  white paper – Firefighter Cancer Support Network; HBO Documentary film “Toxic Hot Seat”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09600" y="228600"/>
            <a:ext cx="8001000" cy="1143000"/>
          </a:xfrm>
        </p:spPr>
        <p:txBody>
          <a:bodyPr/>
          <a:lstStyle/>
          <a:p>
            <a:pPr algn="ctr" eaLnBrk="1" hangingPunct="1">
              <a:defRPr/>
            </a:pPr>
            <a:r>
              <a:rPr lang="en-US" dirty="0">
                <a:effectLst>
                  <a:outerShdw blurRad="38100" dist="38100" dir="2700000" algn="tl">
                    <a:srgbClr val="000000"/>
                  </a:outerShdw>
                </a:effectLst>
                <a:latin typeface="Myriad Pro" charset="0"/>
                <a:ea typeface="Myriad Pro" charset="0"/>
                <a:cs typeface="Myriad Pro" charset="0"/>
              </a:rPr>
              <a:t>Toxicity</a:t>
            </a:r>
          </a:p>
        </p:txBody>
      </p:sp>
      <p:sp>
        <p:nvSpPr>
          <p:cNvPr id="16387" name="Rectangle 3"/>
          <p:cNvSpPr>
            <a:spLocks noGrp="1" noChangeArrowheads="1"/>
          </p:cNvSpPr>
          <p:nvPr>
            <p:ph sz="quarter" idx="13"/>
          </p:nvPr>
        </p:nvSpPr>
        <p:spPr>
          <a:xfrm>
            <a:off x="762000" y="1524001"/>
            <a:ext cx="8153400" cy="2133600"/>
          </a:xfrm>
        </p:spPr>
        <p:txBody>
          <a:bodyPr>
            <a:normAutofit lnSpcReduction="10000"/>
          </a:bodyPr>
          <a:lstStyle/>
          <a:p>
            <a:pPr eaLnBrk="1" hangingPunct="1">
              <a:buClr>
                <a:srgbClr val="FFFF66"/>
              </a:buClr>
            </a:pPr>
            <a:r>
              <a:rPr lang="en-US" sz="2800" dirty="0">
                <a:effectLst>
                  <a:outerShdw blurRad="50800" dist="50800" dir="5400000" algn="ctr" rotWithShape="0">
                    <a:schemeClr val="bg2"/>
                  </a:outerShdw>
                </a:effectLst>
                <a:latin typeface="Myriad Pro" charset="0"/>
                <a:ea typeface="Myriad Pro" charset="0"/>
                <a:cs typeface="Myriad Pro" charset="0"/>
              </a:rPr>
              <a:t>Vehicle fires release highly concentrated toxic chemicals.</a:t>
            </a:r>
          </a:p>
          <a:p>
            <a:pPr eaLnBrk="1" hangingPunct="1">
              <a:buClr>
                <a:srgbClr val="FFFF66"/>
              </a:buClr>
            </a:pPr>
            <a:r>
              <a:rPr lang="en-US" sz="2800" dirty="0">
                <a:effectLst>
                  <a:outerShdw blurRad="50800" dist="50800" dir="5400000" algn="ctr" rotWithShape="0">
                    <a:schemeClr val="bg2"/>
                  </a:outerShdw>
                </a:effectLst>
                <a:latin typeface="Myriad Pro" charset="0"/>
                <a:ea typeface="Myriad Pro" charset="0"/>
                <a:cs typeface="Myriad Pro" charset="0"/>
              </a:rPr>
              <a:t>Dumpster fires contain unknown materials and toxic substances.</a:t>
            </a:r>
          </a:p>
        </p:txBody>
      </p:sp>
      <p:pic>
        <p:nvPicPr>
          <p:cNvPr id="1638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3640874"/>
            <a:ext cx="2476500" cy="1918523"/>
          </a:xfrm>
          <a:prstGeom prst="rect">
            <a:avLst/>
          </a:prstGeom>
          <a:noFill/>
          <a:ln w="25400" cap="sq">
            <a:solidFill>
              <a:schemeClr val="bg2"/>
            </a:solidFill>
            <a:miter lim="800000"/>
            <a:headEnd type="none" w="sm" len="sm"/>
            <a:tailEnd type="none" w="sm" len="sm"/>
          </a:ln>
          <a:effectLst>
            <a:outerShdw blurRad="50800" dist="50800" dir="5400000" algn="ctr" rotWithShape="0">
              <a:schemeClr val="bg2">
                <a:alpha val="40000"/>
              </a:schemeClr>
            </a:outerShdw>
          </a:effectLst>
        </p:spPr>
      </p:pic>
      <p:pic>
        <p:nvPicPr>
          <p:cNvPr id="16389" name="Picture 6" descr="424299baf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92523" y="3762899"/>
            <a:ext cx="2579977" cy="2100263"/>
          </a:xfrm>
          <a:prstGeom prst="rect">
            <a:avLst/>
          </a:prstGeom>
          <a:noFill/>
          <a:ln w="25400">
            <a:solidFill>
              <a:schemeClr val="bg2"/>
            </a:solidFill>
            <a:miter lim="800000"/>
            <a:headEnd/>
            <a:tailEnd/>
          </a:ln>
          <a:effectLst>
            <a:outerShdw blurRad="50800" dist="50800" dir="5400000" algn="ctr" rotWithShape="0">
              <a:schemeClr val="bg2">
                <a:alpha val="40000"/>
              </a:schemeClr>
            </a:outerShdw>
          </a:effectLst>
        </p:spPr>
      </p:pic>
      <p:sp>
        <p:nvSpPr>
          <p:cNvPr id="2" name="Rectangle 1"/>
          <p:cNvSpPr/>
          <p:nvPr/>
        </p:nvSpPr>
        <p:spPr>
          <a:xfrm>
            <a:off x="571500" y="5634487"/>
            <a:ext cx="5029200" cy="584775"/>
          </a:xfrm>
          <a:prstGeom prst="rect">
            <a:avLst/>
          </a:prstGeom>
        </p:spPr>
        <p:txBody>
          <a:bodyPr wrap="square">
            <a:spAutoFit/>
          </a:bodyPr>
          <a:lstStyle/>
          <a:p>
            <a:pPr algn="ctr">
              <a:defRPr/>
            </a:pPr>
            <a:r>
              <a:rPr lang="en-US" sz="1600" i="1" dirty="0">
                <a:solidFill>
                  <a:srgbClr val="FFFF66"/>
                </a:solidFill>
                <a:effectLst>
                  <a:outerShdw blurRad="38100" dist="38100" dir="2700000" algn="tl">
                    <a:srgbClr val="000000"/>
                  </a:outerShdw>
                </a:effectLst>
                <a:latin typeface="Garamond" pitchFamily="18" charset="0"/>
              </a:rPr>
              <a:t>- “Taking Action Against Cancer in the Fire Service” white paper – Firefighter Cancer Support Network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924800" cy="1066800"/>
          </a:xfrm>
        </p:spPr>
        <p:txBody>
          <a:bodyPr/>
          <a:lstStyle/>
          <a:p>
            <a:pPr algn="ctr" eaLnBrk="1" hangingPunct="1">
              <a:defRPr/>
            </a:pPr>
            <a:r>
              <a:rPr lang="en-US" dirty="0">
                <a:effectLst>
                  <a:outerShdw blurRad="38100" dist="38100" dir="2700000" algn="tl">
                    <a:srgbClr val="000000"/>
                  </a:outerShdw>
                </a:effectLst>
                <a:latin typeface="Myriad Pro" charset="0"/>
                <a:ea typeface="Myriad Pro" charset="0"/>
                <a:cs typeface="Myriad Pro" charset="0"/>
              </a:rPr>
              <a:t>Routes of Exposure</a:t>
            </a:r>
          </a:p>
        </p:txBody>
      </p:sp>
      <p:sp>
        <p:nvSpPr>
          <p:cNvPr id="43011" name="Rectangle 3"/>
          <p:cNvSpPr>
            <a:spLocks noGrp="1" noChangeArrowheads="1"/>
          </p:cNvSpPr>
          <p:nvPr>
            <p:ph sz="quarter" idx="13"/>
          </p:nvPr>
        </p:nvSpPr>
        <p:spPr>
          <a:xfrm>
            <a:off x="381000" y="1447800"/>
            <a:ext cx="8305800" cy="2819400"/>
          </a:xfrm>
        </p:spPr>
        <p:txBody>
          <a:bodyPr/>
          <a:lstStyle/>
          <a:p>
            <a:pPr eaLnBrk="1" hangingPunct="1">
              <a:lnSpc>
                <a:spcPct val="80000"/>
              </a:lnSpc>
              <a:buClr>
                <a:srgbClr val="FFFF66"/>
              </a:buClr>
              <a:defRPr/>
            </a:pPr>
            <a:r>
              <a:rPr lang="en-US" sz="3000" dirty="0">
                <a:effectLst>
                  <a:outerShdw blurRad="50800" dist="50800" dir="5400000" algn="ctr" rotWithShape="0">
                    <a:schemeClr val="bg2"/>
                  </a:outerShdw>
                </a:effectLst>
                <a:latin typeface="Myriad Pro" charset="0"/>
                <a:ea typeface="Myriad Pro" charset="0"/>
                <a:cs typeface="Myriad Pro" charset="0"/>
              </a:rPr>
              <a:t>Two routes of greatest concern for exposure to carcinogens:</a:t>
            </a:r>
          </a:p>
          <a:p>
            <a:pPr lvl="1" eaLnBrk="1" hangingPunct="1">
              <a:lnSpc>
                <a:spcPct val="80000"/>
              </a:lnSpc>
              <a:buClr>
                <a:srgbClr val="FFFF66"/>
              </a:buClr>
              <a:defRPr/>
            </a:pPr>
            <a:r>
              <a:rPr lang="en-US" sz="2600" b="1" i="1" u="sng" dirty="0">
                <a:effectLst>
                  <a:outerShdw blurRad="50800" dist="50800" dir="5400000" algn="ctr" rotWithShape="0">
                    <a:schemeClr val="bg2"/>
                  </a:outerShdw>
                </a:effectLst>
                <a:latin typeface="Myriad Pro" charset="0"/>
                <a:ea typeface="Myriad Pro" charset="0"/>
                <a:cs typeface="Myriad Pro" charset="0"/>
              </a:rPr>
              <a:t>The Lungs</a:t>
            </a:r>
            <a:r>
              <a:rPr lang="en-US" sz="2600" b="1" dirty="0">
                <a:effectLst>
                  <a:outerShdw blurRad="50800" dist="50800" dir="5400000" algn="ctr" rotWithShape="0">
                    <a:schemeClr val="bg2"/>
                  </a:outerShdw>
                </a:effectLst>
                <a:latin typeface="Myriad Pro" charset="0"/>
                <a:ea typeface="Myriad Pro" charset="0"/>
                <a:cs typeface="Myriad Pro" charset="0"/>
              </a:rPr>
              <a:t>:</a:t>
            </a:r>
            <a:r>
              <a:rPr lang="en-US" sz="2600" dirty="0">
                <a:effectLst>
                  <a:outerShdw blurRad="50800" dist="50800" dir="5400000" algn="ctr" rotWithShape="0">
                    <a:schemeClr val="bg2"/>
                  </a:outerShdw>
                </a:effectLst>
                <a:latin typeface="Myriad Pro" charset="0"/>
                <a:ea typeface="Myriad Pro" charset="0"/>
                <a:cs typeface="Myriad Pro" charset="0"/>
              </a:rPr>
              <a:t> Occurs when firefighters do not wear or remove their SCBA too soon.</a:t>
            </a:r>
          </a:p>
          <a:p>
            <a:pPr lvl="1" eaLnBrk="1" hangingPunct="1">
              <a:lnSpc>
                <a:spcPct val="80000"/>
              </a:lnSpc>
              <a:buClr>
                <a:srgbClr val="FFFF66"/>
              </a:buClr>
              <a:defRPr/>
            </a:pPr>
            <a:r>
              <a:rPr lang="en-US" sz="2600" b="1" i="1" u="sng" dirty="0">
                <a:effectLst>
                  <a:outerShdw blurRad="50800" dist="50800" dir="5400000" algn="ctr" rotWithShape="0">
                    <a:schemeClr val="bg2"/>
                  </a:outerShdw>
                </a:effectLst>
                <a:latin typeface="Myriad Pro" charset="0"/>
                <a:ea typeface="Myriad Pro" charset="0"/>
                <a:cs typeface="Myriad Pro" charset="0"/>
              </a:rPr>
              <a:t>Dermal Absorption</a:t>
            </a:r>
            <a:r>
              <a:rPr lang="en-US" sz="2600" dirty="0">
                <a:effectLst>
                  <a:outerShdw blurRad="50800" dist="50800" dir="5400000" algn="ctr" rotWithShape="0">
                    <a:schemeClr val="bg2"/>
                  </a:outerShdw>
                </a:effectLst>
                <a:latin typeface="Myriad Pro" charset="0"/>
                <a:ea typeface="Myriad Pro" charset="0"/>
                <a:cs typeface="Myriad Pro" charset="0"/>
              </a:rPr>
              <a:t>: Carcinogens are absorbed through the firefighter’s skin.</a:t>
            </a:r>
          </a:p>
          <a:p>
            <a:pPr marL="0" indent="0" eaLnBrk="1" hangingPunct="1">
              <a:lnSpc>
                <a:spcPct val="80000"/>
              </a:lnSpc>
              <a:buClr>
                <a:srgbClr val="FFFF66"/>
              </a:buClr>
              <a:buNone/>
              <a:defRPr/>
            </a:pPr>
            <a:endParaRPr lang="en-US" sz="2800" dirty="0">
              <a:ea typeface="Arial" pitchFamily="34" charset="0"/>
            </a:endParaRPr>
          </a:p>
        </p:txBody>
      </p:sp>
      <p:pic>
        <p:nvPicPr>
          <p:cNvPr id="40963" name="Picture 3"/>
          <p:cNvPicPr>
            <a:picLocks noChangeAspect="1" noChangeArrowheads="1"/>
          </p:cNvPicPr>
          <p:nvPr/>
        </p:nvPicPr>
        <p:blipFill>
          <a:blip r:embed="rId3" cstate="print"/>
          <a:srcRect/>
          <a:stretch>
            <a:fillRect/>
          </a:stretch>
        </p:blipFill>
        <p:spPr bwMode="auto">
          <a:xfrm>
            <a:off x="5090160" y="3865356"/>
            <a:ext cx="3657600" cy="2700256"/>
          </a:xfrm>
          <a:prstGeom prst="rect">
            <a:avLst/>
          </a:prstGeom>
          <a:noFill/>
          <a:ln w="25400">
            <a:solidFill>
              <a:schemeClr val="bg2"/>
            </a:solidFill>
            <a:miter lim="800000"/>
            <a:headEnd/>
            <a:tailEnd/>
          </a:ln>
          <a:effectLst/>
        </p:spPr>
      </p:pic>
      <p:sp>
        <p:nvSpPr>
          <p:cNvPr id="2" name="Rectangle 1"/>
          <p:cNvSpPr/>
          <p:nvPr/>
        </p:nvSpPr>
        <p:spPr>
          <a:xfrm>
            <a:off x="0" y="6273225"/>
            <a:ext cx="4724400" cy="584775"/>
          </a:xfrm>
          <a:prstGeom prst="rect">
            <a:avLst/>
          </a:prstGeom>
        </p:spPr>
        <p:txBody>
          <a:bodyPr wrap="square">
            <a:spAutoFit/>
          </a:bodyPr>
          <a:lstStyle/>
          <a:p>
            <a:pPr algn="ctr">
              <a:defRPr/>
            </a:pPr>
            <a:r>
              <a:rPr lang="en-US" sz="1600" i="1" dirty="0">
                <a:solidFill>
                  <a:srgbClr val="FFFF66"/>
                </a:solidFill>
                <a:effectLst>
                  <a:outerShdw blurRad="38100" dist="38100" dir="2700000" algn="tl">
                    <a:srgbClr val="000000"/>
                  </a:outerShdw>
                </a:effectLst>
                <a:latin typeface="Garamond" pitchFamily="18" charset="0"/>
              </a:rPr>
              <a:t>- “Taking Action Against Cancer in the Fire Service” white paper – Firefighter Cancer Support Network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4638"/>
            <a:ext cx="7848600" cy="1020762"/>
          </a:xfrm>
        </p:spPr>
        <p:txBody>
          <a:bodyPr/>
          <a:lstStyle/>
          <a:p>
            <a:pPr algn="ctr">
              <a:defRPr/>
            </a:pPr>
            <a:r>
              <a:rPr lang="en-US" dirty="0">
                <a:effectLst>
                  <a:outerShdw blurRad="38100" dist="38100" dir="2700000" algn="tl">
                    <a:srgbClr val="000000"/>
                  </a:outerShdw>
                </a:effectLst>
                <a:latin typeface="Myriad Pro" charset="0"/>
                <a:ea typeface="Myriad Pro" charset="0"/>
                <a:cs typeface="Myriad Pro" charset="0"/>
              </a:rPr>
              <a:t>Routes of Exposure</a:t>
            </a:r>
            <a:endParaRPr lang="en-US" sz="2000" dirty="0">
              <a:latin typeface="Myriad Pro" charset="0"/>
              <a:ea typeface="Myriad Pro" charset="0"/>
              <a:cs typeface="Myriad Pro" charset="0"/>
            </a:endParaRPr>
          </a:p>
        </p:txBody>
      </p:sp>
      <p:sp>
        <p:nvSpPr>
          <p:cNvPr id="19459" name="Content Placeholder 2"/>
          <p:cNvSpPr>
            <a:spLocks noGrp="1"/>
          </p:cNvSpPr>
          <p:nvPr>
            <p:ph sz="quarter" idx="13"/>
          </p:nvPr>
        </p:nvSpPr>
        <p:spPr>
          <a:xfrm>
            <a:off x="990600" y="1600200"/>
            <a:ext cx="7086600" cy="4525963"/>
          </a:xfrm>
        </p:spPr>
        <p:txBody>
          <a:bodyPr/>
          <a:lstStyle/>
          <a:p>
            <a:pPr eaLnBrk="1" hangingPunct="1">
              <a:lnSpc>
                <a:spcPct val="80000"/>
              </a:lnSpc>
              <a:buClr>
                <a:srgbClr val="FFFF66"/>
              </a:buClr>
            </a:pPr>
            <a:r>
              <a:rPr lang="en-US" sz="2800" dirty="0">
                <a:effectLst>
                  <a:outerShdw blurRad="50800" dist="50800" dir="5400000" algn="ctr" rotWithShape="0">
                    <a:schemeClr val="bg2"/>
                  </a:outerShdw>
                </a:effectLst>
                <a:latin typeface="Myriad Pro" charset="0"/>
                <a:ea typeface="Myriad Pro" charset="0"/>
                <a:cs typeface="Myriad Pro" charset="0"/>
              </a:rPr>
              <a:t>Skin can easily absorb chemicals – some areas are more permeable than others:</a:t>
            </a:r>
          </a:p>
          <a:p>
            <a:pPr lvl="1" eaLnBrk="1" hangingPunct="1">
              <a:lnSpc>
                <a:spcPct val="80000"/>
              </a:lnSpc>
              <a:buClr>
                <a:srgbClr val="FFFF66"/>
              </a:buClr>
            </a:pPr>
            <a:r>
              <a:rPr lang="en-US" sz="2800" dirty="0">
                <a:effectLst>
                  <a:outerShdw blurRad="50800" dist="50800" dir="5400000" algn="ctr" rotWithShape="0">
                    <a:schemeClr val="bg2"/>
                  </a:outerShdw>
                </a:effectLst>
                <a:latin typeface="Myriad Pro" charset="0"/>
                <a:ea typeface="Myriad Pro" charset="0"/>
                <a:cs typeface="Myriad Pro" charset="0"/>
              </a:rPr>
              <a:t>Face, angle of the jaw, neck, throat and groin. </a:t>
            </a:r>
          </a:p>
          <a:p>
            <a:pPr lvl="1" eaLnBrk="1" hangingPunct="1">
              <a:lnSpc>
                <a:spcPct val="80000"/>
              </a:lnSpc>
              <a:buClr>
                <a:srgbClr val="FFFF66"/>
              </a:buClr>
            </a:pPr>
            <a:r>
              <a:rPr lang="en-US" sz="2800" dirty="0">
                <a:effectLst>
                  <a:outerShdw blurRad="50800" dist="50800" dir="5400000" algn="ctr" rotWithShape="0">
                    <a:schemeClr val="bg2"/>
                  </a:outerShdw>
                </a:effectLst>
                <a:latin typeface="Myriad Pro" charset="0"/>
                <a:ea typeface="Myriad Pro" charset="0"/>
                <a:cs typeface="Myriad Pro" charset="0"/>
              </a:rPr>
              <a:t>Permeability increases with temperature.</a:t>
            </a:r>
          </a:p>
          <a:p>
            <a:pPr lvl="2" eaLnBrk="1" hangingPunct="1">
              <a:lnSpc>
                <a:spcPct val="80000"/>
              </a:lnSpc>
              <a:buClr>
                <a:srgbClr val="FFFF66"/>
              </a:buClr>
            </a:pPr>
            <a:r>
              <a:rPr lang="en-US" sz="2800" dirty="0">
                <a:effectLst>
                  <a:outerShdw blurRad="50800" dist="50800" dir="5400000" algn="ctr" rotWithShape="0">
                    <a:schemeClr val="bg2"/>
                  </a:outerShdw>
                </a:effectLst>
                <a:latin typeface="Myriad Pro" charset="0"/>
                <a:ea typeface="Myriad Pro" charset="0"/>
                <a:cs typeface="Myriad Pro" charset="0"/>
              </a:rPr>
              <a:t>Skin absorption increases by 400% for every 5°increase in skin temperature.</a:t>
            </a:r>
          </a:p>
          <a:p>
            <a:pPr lvl="1"/>
            <a:endParaRPr lang="en-US" dirty="0">
              <a:ea typeface="Arial" pitchFamily="34" charset="0"/>
            </a:endParaRPr>
          </a:p>
          <a:p>
            <a:pPr lvl="1">
              <a:buNone/>
            </a:pPr>
            <a:endParaRPr lang="en-US" dirty="0">
              <a:ea typeface="Arial" pitchFamily="34" charset="0"/>
            </a:endParaRPr>
          </a:p>
        </p:txBody>
      </p:sp>
      <p:sp>
        <p:nvSpPr>
          <p:cNvPr id="3" name="Rectangle 2"/>
          <p:cNvSpPr/>
          <p:nvPr/>
        </p:nvSpPr>
        <p:spPr>
          <a:xfrm>
            <a:off x="1143000" y="5715000"/>
            <a:ext cx="6553200" cy="584775"/>
          </a:xfrm>
          <a:prstGeom prst="rect">
            <a:avLst/>
          </a:prstGeom>
        </p:spPr>
        <p:txBody>
          <a:bodyPr wrap="square">
            <a:spAutoFit/>
          </a:bodyPr>
          <a:lstStyle/>
          <a:p>
            <a:pPr algn="ctr">
              <a:defRPr/>
            </a:pPr>
            <a:r>
              <a:rPr lang="en-US" sz="1600" i="1" dirty="0">
                <a:solidFill>
                  <a:srgbClr val="FFFF66"/>
                </a:solidFill>
                <a:effectLst>
                  <a:outerShdw blurRad="38100" dist="38100" dir="2700000" algn="tl">
                    <a:srgbClr val="000000"/>
                  </a:outerShdw>
                </a:effectLst>
                <a:latin typeface="Garamond" pitchFamily="18" charset="0"/>
              </a:rPr>
              <a:t>- “Taking Action Against Cancer in the Fire Service” white paper – Firefighter Cancer Support Network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4638"/>
            <a:ext cx="7924800" cy="1096962"/>
          </a:xfrm>
        </p:spPr>
        <p:txBody>
          <a:bodyPr/>
          <a:lstStyle/>
          <a:p>
            <a:pPr algn="ctr">
              <a:defRPr/>
            </a:pPr>
            <a:r>
              <a:rPr lang="en-US" dirty="0">
                <a:effectLst>
                  <a:outerShdw blurRad="38100" dist="38100" dir="2700000" algn="tl">
                    <a:srgbClr val="000000"/>
                  </a:outerShdw>
                </a:effectLst>
                <a:latin typeface="Myriad Pro" charset="0"/>
                <a:ea typeface="Myriad Pro" charset="0"/>
                <a:cs typeface="Myriad Pro" charset="0"/>
              </a:rPr>
              <a:t>Routes of Exposure</a:t>
            </a:r>
            <a:endParaRPr lang="en-US" sz="2000" dirty="0">
              <a:latin typeface="Myriad Pro" charset="0"/>
              <a:ea typeface="Myriad Pro" charset="0"/>
              <a:cs typeface="Myriad Pro" charset="0"/>
            </a:endParaRPr>
          </a:p>
        </p:txBody>
      </p:sp>
      <p:sp>
        <p:nvSpPr>
          <p:cNvPr id="3" name="Content Placeholder 2"/>
          <p:cNvSpPr>
            <a:spLocks noGrp="1"/>
          </p:cNvSpPr>
          <p:nvPr>
            <p:ph sz="quarter" idx="13"/>
          </p:nvPr>
        </p:nvSpPr>
        <p:spPr>
          <a:xfrm>
            <a:off x="2514601" y="1524001"/>
            <a:ext cx="5943600" cy="4648200"/>
          </a:xfrm>
        </p:spPr>
        <p:txBody>
          <a:bodyPr>
            <a:normAutofit fontScale="92500"/>
          </a:bodyPr>
          <a:lstStyle/>
          <a:p>
            <a:pPr eaLnBrk="1" hangingPunct="1">
              <a:buClr>
                <a:srgbClr val="FFFF66"/>
              </a:buClr>
              <a:defRPr/>
            </a:pPr>
            <a:r>
              <a:rPr lang="en-US" sz="2400" b="1" i="1" u="sng" dirty="0">
                <a:effectLst>
                  <a:outerShdw blurRad="38100" dist="50800" dir="5400000" algn="ctr" rotWithShape="0">
                    <a:srgbClr val="000000"/>
                  </a:outerShdw>
                </a:effectLst>
                <a:latin typeface="Myriad Pro" charset="0"/>
                <a:ea typeface="Myriad Pro" charset="0"/>
                <a:cs typeface="Myriad Pro" charset="0"/>
              </a:rPr>
              <a:t>Most permeable piece of PPE is the hood.</a:t>
            </a:r>
            <a:r>
              <a:rPr lang="en-US" sz="2400" dirty="0">
                <a:effectLst>
                  <a:outerShdw blurRad="38100" dist="50800" dir="5400000" algn="ctr" rotWithShape="0">
                    <a:srgbClr val="000000"/>
                  </a:outerShdw>
                </a:effectLst>
                <a:latin typeface="Myriad Pro" charset="0"/>
                <a:ea typeface="Myriad Pro" charset="0"/>
                <a:cs typeface="Myriad Pro" charset="0"/>
              </a:rPr>
              <a:t> </a:t>
            </a:r>
          </a:p>
          <a:p>
            <a:pPr lvl="1" eaLnBrk="1" hangingPunct="1">
              <a:buClr>
                <a:srgbClr val="FFFF66"/>
              </a:buClr>
              <a:defRPr/>
            </a:pPr>
            <a:r>
              <a:rPr lang="en-US" sz="2400" dirty="0">
                <a:effectLst>
                  <a:outerShdw blurRad="38100" dist="50800" dir="5400000" algn="ctr" rotWithShape="0">
                    <a:srgbClr val="000000"/>
                  </a:outerShdw>
                </a:effectLst>
                <a:latin typeface="Myriad Pro" charset="0"/>
                <a:ea typeface="Myriad Pro" charset="0"/>
                <a:cs typeface="Myriad Pro" charset="0"/>
              </a:rPr>
              <a:t>Designed to protect the head and neck from heat.</a:t>
            </a:r>
          </a:p>
          <a:p>
            <a:pPr lvl="1" eaLnBrk="1" hangingPunct="1">
              <a:buClr>
                <a:srgbClr val="FFFF66"/>
              </a:buClr>
              <a:defRPr/>
            </a:pPr>
            <a:r>
              <a:rPr lang="en-US" sz="2400" dirty="0">
                <a:effectLst>
                  <a:outerShdw blurRad="38100" dist="50800" dir="5400000" algn="ctr" rotWithShape="0">
                    <a:srgbClr val="000000"/>
                  </a:outerShdw>
                </a:effectLst>
                <a:latin typeface="Myriad Pro" charset="0"/>
                <a:ea typeface="Myriad Pro" charset="0"/>
                <a:cs typeface="Myriad Pro" charset="0"/>
              </a:rPr>
              <a:t>Not designed to stop skin absorption through the forehead, angle of the jaw, the neck, and throat.</a:t>
            </a:r>
          </a:p>
          <a:p>
            <a:pPr lvl="2" eaLnBrk="1" hangingPunct="1">
              <a:buClr>
                <a:srgbClr val="FFFF66"/>
              </a:buClr>
              <a:defRPr/>
            </a:pPr>
            <a:r>
              <a:rPr lang="en-US" sz="2400" dirty="0">
                <a:effectLst>
                  <a:outerShdw blurRad="38100" dist="50800" dir="5400000" algn="ctr" rotWithShape="0">
                    <a:srgbClr val="000000"/>
                  </a:outerShdw>
                </a:effectLst>
                <a:latin typeface="Myriad Pro" charset="0"/>
                <a:ea typeface="Myriad Pro" charset="0"/>
                <a:cs typeface="Myriad Pro" charset="0"/>
              </a:rPr>
              <a:t>Offers no vapor/moisture or smoke protection.</a:t>
            </a:r>
          </a:p>
          <a:p>
            <a:pPr lvl="1" eaLnBrk="1" hangingPunct="1">
              <a:buClr>
                <a:srgbClr val="FFFF66"/>
              </a:buClr>
              <a:defRPr/>
            </a:pPr>
            <a:r>
              <a:rPr lang="en-US" sz="2400" dirty="0">
                <a:effectLst>
                  <a:outerShdw blurRad="38100" dist="50800" dir="5400000" algn="ctr" rotWithShape="0">
                    <a:srgbClr val="000000"/>
                  </a:outerShdw>
                </a:effectLst>
                <a:latin typeface="Myriad Pro" charset="0"/>
                <a:ea typeface="Myriad Pro" charset="0"/>
                <a:cs typeface="Myriad Pro" charset="0"/>
              </a:rPr>
              <a:t>Liquid integrity test.</a:t>
            </a:r>
          </a:p>
          <a:p>
            <a:pPr>
              <a:defRPr/>
            </a:pPr>
            <a:endParaRPr lang="en-US" dirty="0">
              <a:ea typeface="ＭＳ Ｐゴシック" pitchFamily="34" charset="-128"/>
            </a:endParaRPr>
          </a:p>
          <a:p>
            <a:pPr>
              <a:defRPr/>
            </a:pPr>
            <a:endParaRPr lang="en-US" dirty="0"/>
          </a:p>
        </p:txBody>
      </p:sp>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981200"/>
            <a:ext cx="1679684" cy="1981200"/>
          </a:xfrm>
          <a:prstGeom prst="rect">
            <a:avLst/>
          </a:prstGeom>
          <a:noFill/>
          <a:ln w="25400">
            <a:solidFill>
              <a:schemeClr val="bg2"/>
            </a:solidFill>
            <a:miter lim="800000"/>
            <a:headEnd/>
            <a:tailEnd/>
          </a:ln>
        </p:spPr>
      </p:pic>
      <p:pic>
        <p:nvPicPr>
          <p:cNvPr id="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6800" y="4419600"/>
            <a:ext cx="1751092" cy="2079624"/>
          </a:xfrm>
          <a:prstGeom prst="rect">
            <a:avLst/>
          </a:prstGeom>
          <a:noFill/>
          <a:ln w="25400">
            <a:solidFill>
              <a:schemeClr val="bg2"/>
            </a:solidFill>
            <a:miter lim="800000"/>
            <a:headEnd/>
            <a:tailEnd/>
          </a:ln>
        </p:spPr>
      </p:pic>
      <p:sp>
        <p:nvSpPr>
          <p:cNvPr id="6" name="Rectangle 5"/>
          <p:cNvSpPr/>
          <p:nvPr/>
        </p:nvSpPr>
        <p:spPr>
          <a:xfrm>
            <a:off x="2817892" y="5679082"/>
            <a:ext cx="5792709" cy="1015663"/>
          </a:xfrm>
          <a:prstGeom prst="rect">
            <a:avLst/>
          </a:prstGeom>
        </p:spPr>
        <p:txBody>
          <a:bodyPr wrap="square">
            <a:spAutoFit/>
          </a:bodyPr>
          <a:lstStyle/>
          <a:p>
            <a:pPr algn="ctr">
              <a:defRPr/>
            </a:pPr>
            <a:r>
              <a:rPr lang="en-US" sz="1500" i="1" dirty="0">
                <a:solidFill>
                  <a:srgbClr val="FFFF66"/>
                </a:solidFill>
                <a:effectLst>
                  <a:outerShdw blurRad="38100" dist="38100" dir="2700000" algn="tl">
                    <a:srgbClr val="000000"/>
                  </a:outerShdw>
                </a:effectLst>
                <a:latin typeface="Garamond" pitchFamily="18" charset="0"/>
              </a:rPr>
              <a:t>- “Taking Action Against Cancer in the Fire Service” white paper – Firefighter Cancer Support Network; Jeffrey O. and Grace G. Stull – International Personal Protection Inc.; Evaluation of Dermal Exposure to Polycyclic Aromatic Hydrocarbons in Fire Fighters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1143000"/>
          </a:xfrm>
        </p:spPr>
        <p:txBody>
          <a:bodyPr/>
          <a:lstStyle/>
          <a:p>
            <a:pPr algn="ctr"/>
            <a:r>
              <a:rPr lang="en-US" dirty="0">
                <a:effectLst>
                  <a:outerShdw blurRad="38100" dist="38100" dir="2700000" algn="tl">
                    <a:srgbClr val="000000"/>
                  </a:outerShdw>
                </a:effectLst>
              </a:rPr>
              <a:t>Routes of Exposure </a:t>
            </a:r>
            <a:endParaRPr lang="en-US" dirty="0"/>
          </a:p>
        </p:txBody>
      </p:sp>
      <p:sp>
        <p:nvSpPr>
          <p:cNvPr id="9" name="Content Placeholder 8"/>
          <p:cNvSpPr>
            <a:spLocks noGrp="1"/>
          </p:cNvSpPr>
          <p:nvPr>
            <p:ph sz="quarter" idx="13"/>
          </p:nvPr>
        </p:nvSpPr>
        <p:spPr>
          <a:xfrm>
            <a:off x="2590800" y="1600200"/>
            <a:ext cx="6705600" cy="4525963"/>
          </a:xfrm>
        </p:spPr>
        <p:txBody>
          <a:bodyPr/>
          <a:lstStyle/>
          <a:p>
            <a:pPr marL="2286000" lvl="5" indent="0">
              <a:buNone/>
            </a:pPr>
            <a:r>
              <a:rPr lang="en-US" dirty="0">
                <a:hlinkClick r:id="rId3"/>
              </a:rPr>
              <a:t>IAFF/RTI International Particle Infiltration Study - Video</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0" y="1524000"/>
            <a:ext cx="4875212" cy="1909060"/>
          </a:xfrm>
          <a:prstGeom prst="rect">
            <a:avLst/>
          </a:prstGeom>
          <a:noFill/>
          <a:ln w="25400">
            <a:solidFill>
              <a:schemeClr val="bg2"/>
            </a:solid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0" y="4846104"/>
            <a:ext cx="5030788" cy="2011896"/>
          </a:xfrm>
          <a:prstGeom prst="rect">
            <a:avLst/>
          </a:prstGeom>
          <a:noFill/>
          <a:ln w="25400">
            <a:solidFill>
              <a:schemeClr val="bg2"/>
            </a:solid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4265612" y="3048000"/>
            <a:ext cx="4878388" cy="1934690"/>
          </a:xfrm>
          <a:prstGeom prst="rect">
            <a:avLst/>
          </a:prstGeom>
          <a:noFill/>
          <a:ln w="25400">
            <a:solidFill>
              <a:schemeClr val="bg2"/>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772400" cy="1249362"/>
          </a:xfrm>
        </p:spPr>
        <p:txBody>
          <a:bodyPr/>
          <a:lstStyle/>
          <a:p>
            <a:pPr algn="ctr">
              <a:defRPr/>
            </a:pPr>
            <a:r>
              <a:rPr lang="en-US" dirty="0">
                <a:latin typeface="Myriad Pro" charset="0"/>
                <a:ea typeface="Myriad Pro" charset="0"/>
                <a:cs typeface="Myriad Pro" charset="0"/>
              </a:rPr>
              <a:t>Common Firefighter Exposures to Carcinogens</a:t>
            </a:r>
          </a:p>
        </p:txBody>
      </p:sp>
      <p:sp>
        <p:nvSpPr>
          <p:cNvPr id="21507" name="Content Placeholder 2"/>
          <p:cNvSpPr>
            <a:spLocks noGrp="1"/>
          </p:cNvSpPr>
          <p:nvPr>
            <p:ph sz="quarter" idx="13"/>
          </p:nvPr>
        </p:nvSpPr>
        <p:spPr>
          <a:xfrm>
            <a:off x="1066801" y="1600201"/>
            <a:ext cx="7162800" cy="2590800"/>
          </a:xfrm>
        </p:spPr>
        <p:txBody>
          <a:bodyPr/>
          <a:lstStyle/>
          <a:p>
            <a:pPr>
              <a:buClr>
                <a:srgbClr val="FFFF66"/>
              </a:buClr>
            </a:pPr>
            <a:r>
              <a:rPr lang="en-US" sz="3200" dirty="0">
                <a:effectLst>
                  <a:outerShdw blurRad="50800" dist="50800" dir="5400000" algn="ctr" rotWithShape="0">
                    <a:schemeClr val="bg2"/>
                  </a:outerShdw>
                </a:effectLst>
                <a:latin typeface="Myriad Pro" charset="0"/>
                <a:ea typeface="Myriad Pro" charset="0"/>
                <a:cs typeface="Myriad Pro" charset="0"/>
              </a:rPr>
              <a:t>During the overhaul process</a:t>
            </a:r>
          </a:p>
          <a:p>
            <a:pPr>
              <a:buClr>
                <a:srgbClr val="FFFF66"/>
              </a:buClr>
            </a:pPr>
            <a:r>
              <a:rPr lang="en-US" sz="3200" dirty="0">
                <a:effectLst>
                  <a:outerShdw blurRad="50800" dist="50800" dir="5400000" algn="ctr" rotWithShape="0">
                    <a:schemeClr val="bg2"/>
                  </a:outerShdw>
                </a:effectLst>
                <a:latin typeface="Myriad Pro" charset="0"/>
                <a:ea typeface="Myriad Pro" charset="0"/>
                <a:cs typeface="Myriad Pro" charset="0"/>
              </a:rPr>
              <a:t>Soot particles</a:t>
            </a:r>
          </a:p>
          <a:p>
            <a:pPr>
              <a:buClr>
                <a:srgbClr val="FFFF66"/>
              </a:buClr>
            </a:pPr>
            <a:r>
              <a:rPr lang="en-US" sz="3200" dirty="0">
                <a:effectLst>
                  <a:outerShdw blurRad="50800" dist="50800" dir="5400000" algn="ctr" rotWithShape="0">
                    <a:schemeClr val="bg2"/>
                  </a:outerShdw>
                </a:effectLst>
                <a:latin typeface="Myriad Pro" charset="0"/>
                <a:ea typeface="Myriad Pro" charset="0"/>
                <a:cs typeface="Myriad Pro" charset="0"/>
              </a:rPr>
              <a:t>Diesel engine exhaust</a:t>
            </a:r>
          </a:p>
          <a:p>
            <a:endParaRPr lang="en-US" dirty="0">
              <a:latin typeface="Myriad Pro" charset="0"/>
              <a:ea typeface="Myriad Pro" charset="0"/>
              <a:cs typeface="Myriad Pro" charset="0"/>
            </a:endParaRPr>
          </a:p>
        </p:txBody>
      </p:sp>
      <p:pic>
        <p:nvPicPr>
          <p:cNvPr id="33799" name="Picture 7" descr="Z:\Pictures\1-31-09  Babcock fire\1-31-09    Babcock fire 00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9022" y="3795374"/>
            <a:ext cx="2946400" cy="2209800"/>
          </a:xfrm>
          <a:prstGeom prst="rect">
            <a:avLst/>
          </a:prstGeom>
          <a:noFill/>
          <a:ln w="25400">
            <a:solidFill>
              <a:schemeClr val="bg2"/>
            </a:solidFill>
          </a:ln>
        </p:spPr>
      </p:pic>
      <p:pic>
        <p:nvPicPr>
          <p:cNvPr id="33800" name="Picture 8" descr="H:\1653346_10152738790029030_1526536499409414371_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5600" y="4114800"/>
            <a:ext cx="3691460" cy="2076448"/>
          </a:xfrm>
          <a:prstGeom prst="rect">
            <a:avLst/>
          </a:prstGeom>
          <a:noFill/>
          <a:ln w="25400">
            <a:solidFill>
              <a:schemeClr val="bg2"/>
            </a:solidFill>
          </a:ln>
        </p:spPr>
      </p:pic>
      <p:sp>
        <p:nvSpPr>
          <p:cNvPr id="3" name="Rectangle 2"/>
          <p:cNvSpPr/>
          <p:nvPr/>
        </p:nvSpPr>
        <p:spPr>
          <a:xfrm>
            <a:off x="609600" y="6534835"/>
            <a:ext cx="7924800" cy="323165"/>
          </a:xfrm>
          <a:prstGeom prst="rect">
            <a:avLst/>
          </a:prstGeom>
        </p:spPr>
        <p:txBody>
          <a:bodyPr wrap="square">
            <a:spAutoFit/>
          </a:bodyPr>
          <a:lstStyle/>
          <a:p>
            <a:pPr algn="ctr">
              <a:defRPr/>
            </a:pPr>
            <a:r>
              <a:rPr lang="en-US" sz="1500" i="1" dirty="0">
                <a:solidFill>
                  <a:srgbClr val="FFFF66"/>
                </a:solidFill>
                <a:effectLst>
                  <a:outerShdw blurRad="38100" dist="38100" dir="2700000" algn="tl">
                    <a:srgbClr val="000000"/>
                  </a:outerShdw>
                </a:effectLst>
                <a:latin typeface="Garamond" pitchFamily="18" charset="0"/>
              </a:rPr>
              <a:t>- IAFF’s Working to Death: Leading Causes of Death Among First Responders – Fighting Fires. Fighting Cancer -</a:t>
            </a:r>
          </a:p>
        </p:txBody>
      </p:sp>
      <p:pic>
        <p:nvPicPr>
          <p:cNvPr id="33796" name="Picture 4" descr="http://ww4.hdnux.com/photos/36/15/65/7920979/3/920x92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35192" y="3581399"/>
            <a:ext cx="2961188" cy="1973053"/>
          </a:xfrm>
          <a:prstGeom prst="rect">
            <a:avLst/>
          </a:prstGeom>
          <a:noFill/>
          <a:ln w="25400">
            <a:solidFill>
              <a:schemeClr val="bg2"/>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62001" y="838200"/>
            <a:ext cx="7772400" cy="609600"/>
          </a:xfrm>
        </p:spPr>
        <p:txBody>
          <a:bodyPr/>
          <a:lstStyle/>
          <a:p>
            <a:pPr algn="ctr" eaLnBrk="1" hangingPunct="1">
              <a:defRPr/>
            </a:pPr>
            <a:r>
              <a:rPr lang="en-US" sz="3600" dirty="0">
                <a:effectLst>
                  <a:outerShdw blurRad="38100" dist="38100" dir="2700000" algn="tl">
                    <a:srgbClr val="000000"/>
                  </a:outerShdw>
                </a:effectLst>
                <a:latin typeface="Myriad Pro" charset="0"/>
                <a:ea typeface="Myriad Pro" charset="0"/>
                <a:cs typeface="Myriad Pro" charset="0"/>
              </a:rPr>
              <a:t>Characterization of Firefighter Exposures During Fire Overhaul</a:t>
            </a:r>
          </a:p>
        </p:txBody>
      </p:sp>
      <p:sp>
        <p:nvSpPr>
          <p:cNvPr id="22531" name="Rectangle 3"/>
          <p:cNvSpPr>
            <a:spLocks noGrp="1" noChangeArrowheads="1"/>
          </p:cNvSpPr>
          <p:nvPr>
            <p:ph sz="quarter" idx="13"/>
          </p:nvPr>
        </p:nvSpPr>
        <p:spPr>
          <a:xfrm>
            <a:off x="762000" y="1524001"/>
            <a:ext cx="8153400" cy="2971800"/>
          </a:xfrm>
        </p:spPr>
        <p:txBody>
          <a:bodyPr>
            <a:normAutofit/>
          </a:bodyPr>
          <a:lstStyle/>
          <a:p>
            <a:pPr eaLnBrk="1" hangingPunct="1">
              <a:buClr>
                <a:srgbClr val="FFFF66"/>
              </a:buClr>
            </a:pPr>
            <a:r>
              <a:rPr lang="en-US" dirty="0">
                <a:effectLst>
                  <a:outerShdw blurRad="50800" dist="50800" dir="5400000" algn="ctr" rotWithShape="0">
                    <a:schemeClr val="bg2"/>
                  </a:outerShdw>
                </a:effectLst>
                <a:latin typeface="Myriad Pro" charset="0"/>
                <a:ea typeface="Myriad Pro" charset="0"/>
                <a:cs typeface="Myriad Pro" charset="0"/>
              </a:rPr>
              <a:t>Today's synthetic and plastic household items present a risk to firefighters even after the fire is out. </a:t>
            </a:r>
          </a:p>
          <a:p>
            <a:pPr lvl="1" eaLnBrk="1" hangingPunct="1">
              <a:buClr>
                <a:srgbClr val="FFFF66"/>
              </a:buClr>
            </a:pPr>
            <a:r>
              <a:rPr lang="en-US" sz="2000" dirty="0">
                <a:effectLst>
                  <a:outerShdw blurRad="50800" dist="50800" dir="5400000" algn="ctr" rotWithShape="0">
                    <a:schemeClr val="bg2"/>
                  </a:outerShdw>
                </a:effectLst>
                <a:latin typeface="Myriad Pro" charset="0"/>
                <a:ea typeface="Myriad Pro" charset="0"/>
                <a:cs typeface="Myriad Pro" charset="0"/>
              </a:rPr>
              <a:t>Smoldering materials release chemicals that firefighters continue to breathe. </a:t>
            </a:r>
          </a:p>
        </p:txBody>
      </p:sp>
      <p:pic>
        <p:nvPicPr>
          <p:cNvPr id="22532" name="Picture 4"/>
          <p:cNvPicPr>
            <a:picLocks noChangeAspect="1" noChangeArrowheads="1"/>
          </p:cNvPicPr>
          <p:nvPr/>
        </p:nvPicPr>
        <p:blipFill>
          <a:blip r:embed="rId3" cstate="print"/>
          <a:srcRect/>
          <a:stretch>
            <a:fillRect/>
          </a:stretch>
        </p:blipFill>
        <p:spPr bwMode="auto">
          <a:xfrm>
            <a:off x="6019800" y="3429000"/>
            <a:ext cx="2330450" cy="2971800"/>
          </a:xfrm>
          <a:prstGeom prst="rect">
            <a:avLst/>
          </a:prstGeom>
          <a:noFill/>
          <a:ln w="25400" cap="sq" cmpd="sng">
            <a:solidFill>
              <a:schemeClr val="bg2"/>
            </a:solidFill>
            <a:miter lim="800000"/>
            <a:headEnd type="none" w="sm" len="sm"/>
            <a:tailEnd type="none" w="sm" len="sm"/>
          </a:ln>
          <a:effectLst>
            <a:outerShdw blurRad="50800" dist="50800" dir="5400000" algn="ctr" rotWithShape="0">
              <a:schemeClr val="bg2">
                <a:alpha val="40000"/>
              </a:schemeClr>
            </a:outerShdw>
          </a:effectLst>
        </p:spPr>
      </p:pic>
      <p:pic>
        <p:nvPicPr>
          <p:cNvPr id="22533" name="Picture 5" descr="Health-SCBA-During-Overhaul"/>
          <p:cNvPicPr>
            <a:picLocks noChangeAspect="1" noChangeArrowheads="1"/>
          </p:cNvPicPr>
          <p:nvPr/>
        </p:nvPicPr>
        <p:blipFill>
          <a:blip r:embed="rId4" cstate="print"/>
          <a:srcRect/>
          <a:stretch>
            <a:fillRect/>
          </a:stretch>
        </p:blipFill>
        <p:spPr bwMode="auto">
          <a:xfrm>
            <a:off x="735980" y="3872443"/>
            <a:ext cx="3467100" cy="2515347"/>
          </a:xfrm>
          <a:prstGeom prst="rect">
            <a:avLst/>
          </a:prstGeom>
          <a:noFill/>
          <a:ln w="25400" cmpd="sng">
            <a:solidFill>
              <a:schemeClr val="bg2"/>
            </a:solidFill>
            <a:miter lim="800000"/>
            <a:headEnd/>
            <a:tailEnd/>
          </a:ln>
          <a:effectLst>
            <a:outerShdw blurRad="50800" dist="50800" dir="5400000" algn="ctr" rotWithShape="0">
              <a:schemeClr val="bg2">
                <a:alpha val="40000"/>
              </a:scheme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1" y="274638"/>
            <a:ext cx="8153400" cy="1143000"/>
          </a:xfrm>
          <a:solidFill>
            <a:schemeClr val="bg2">
              <a:alpha val="80000"/>
            </a:schemeClr>
          </a:solidFill>
          <a:ln>
            <a:solidFill>
              <a:schemeClr val="bg2"/>
            </a:solidFill>
          </a:ln>
        </p:spPr>
        <p:txBody>
          <a:bodyPr/>
          <a:lstStyle/>
          <a:p>
            <a:pPr algn="ctr" eaLnBrk="1" hangingPunct="1">
              <a:defRPr/>
            </a:pPr>
            <a:r>
              <a:rPr lang="en-US" dirty="0">
                <a:effectLst>
                  <a:outerShdw blurRad="38100" dist="38100" dir="2700000" algn="tl">
                    <a:srgbClr val="000000"/>
                  </a:outerShdw>
                </a:effectLst>
                <a:latin typeface="Myriad Pro" charset="0"/>
                <a:ea typeface="Myriad Pro" charset="0"/>
                <a:cs typeface="Myriad Pro" charset="0"/>
              </a:rPr>
              <a:t>Learning Objectives</a:t>
            </a:r>
          </a:p>
        </p:txBody>
      </p:sp>
      <p:sp>
        <p:nvSpPr>
          <p:cNvPr id="6147" name="Rectangle 3"/>
          <p:cNvSpPr>
            <a:spLocks noGrp="1" noChangeArrowheads="1"/>
          </p:cNvSpPr>
          <p:nvPr>
            <p:ph sz="quarter" idx="13"/>
          </p:nvPr>
        </p:nvSpPr>
        <p:spPr>
          <a:xfrm>
            <a:off x="533400" y="609600"/>
            <a:ext cx="8153400" cy="5943600"/>
          </a:xfrm>
        </p:spPr>
        <p:txBody>
          <a:bodyPr>
            <a:normAutofit/>
          </a:bodyPr>
          <a:lstStyle/>
          <a:p>
            <a:pPr>
              <a:spcBef>
                <a:spcPts val="0"/>
              </a:spcBef>
              <a:buClr>
                <a:srgbClr val="FFFF66"/>
              </a:buClr>
            </a:pPr>
            <a:r>
              <a:rPr lang="en-US" sz="1800" dirty="0">
                <a:effectLst>
                  <a:outerShdw blurRad="50800" dist="50800" dir="5400000" algn="ctr" rotWithShape="0">
                    <a:schemeClr val="bg2"/>
                  </a:outerShdw>
                </a:effectLst>
                <a:latin typeface="Myriad Pro" charset="0"/>
                <a:ea typeface="Myriad Pro" charset="0"/>
                <a:cs typeface="Myriad Pro" charset="0"/>
              </a:rPr>
              <a:t>Define what cancer is and how it affects our society.</a:t>
            </a:r>
          </a:p>
          <a:p>
            <a:pPr>
              <a:spcBef>
                <a:spcPts val="0"/>
              </a:spcBef>
              <a:buClr>
                <a:srgbClr val="FFFF66"/>
              </a:buClr>
            </a:pPr>
            <a:r>
              <a:rPr lang="en-US" sz="1800" dirty="0">
                <a:effectLst>
                  <a:outerShdw blurRad="50800" dist="50800" dir="5400000" algn="ctr" rotWithShape="0">
                    <a:schemeClr val="bg2"/>
                  </a:outerShdw>
                </a:effectLst>
                <a:latin typeface="Myriad Pro" charset="0"/>
                <a:ea typeface="Myriad Pro" charset="0"/>
                <a:cs typeface="Myriad Pro" charset="0"/>
              </a:rPr>
              <a:t>Recognize the scope of the cancer problem in the Fire Service over the past several decades.</a:t>
            </a:r>
          </a:p>
          <a:p>
            <a:pPr>
              <a:spcBef>
                <a:spcPts val="0"/>
              </a:spcBef>
              <a:buClr>
                <a:srgbClr val="FFFF66"/>
              </a:buClr>
            </a:pPr>
            <a:r>
              <a:rPr lang="en-US" sz="1800" dirty="0">
                <a:effectLst>
                  <a:outerShdw blurRad="50800" dist="50800" dir="5400000" algn="ctr" rotWithShape="0">
                    <a:schemeClr val="bg2"/>
                  </a:outerShdw>
                </a:effectLst>
                <a:latin typeface="Myriad Pro" charset="0"/>
                <a:ea typeface="Myriad Pro" charset="0"/>
                <a:cs typeface="Myriad Pro" charset="0"/>
              </a:rPr>
              <a:t>Examine the culture of the Fire Service regarding the use of PPE and SCBA.</a:t>
            </a:r>
          </a:p>
          <a:p>
            <a:pPr>
              <a:spcBef>
                <a:spcPts val="0"/>
              </a:spcBef>
              <a:buClr>
                <a:srgbClr val="FFFF66"/>
              </a:buClr>
            </a:pPr>
            <a:r>
              <a:rPr lang="en-US" sz="1800" dirty="0">
                <a:effectLst>
                  <a:outerShdw blurRad="50800" dist="50800" dir="5400000" algn="ctr" rotWithShape="0">
                    <a:schemeClr val="bg2"/>
                  </a:outerShdw>
                </a:effectLst>
                <a:latin typeface="Myriad Pro" charset="0"/>
                <a:ea typeface="Myriad Pro" charset="0"/>
                <a:cs typeface="Myriad Pro" charset="0"/>
              </a:rPr>
              <a:t>Discuss the increase in toxic agents in today’</a:t>
            </a:r>
            <a:r>
              <a:rPr lang="en-US" altLang="ja-JP" sz="1800" dirty="0">
                <a:effectLst>
                  <a:outerShdw blurRad="50800" dist="50800" dir="5400000" algn="ctr" rotWithShape="0">
                    <a:schemeClr val="bg2"/>
                  </a:outerShdw>
                </a:effectLst>
                <a:latin typeface="Myriad Pro" charset="0"/>
                <a:ea typeface="Myriad Pro" charset="0"/>
                <a:cs typeface="Myriad Pro" charset="0"/>
              </a:rPr>
              <a:t>s fire environment and how that affects Firefighters.</a:t>
            </a:r>
          </a:p>
          <a:p>
            <a:pPr>
              <a:spcBef>
                <a:spcPts val="0"/>
              </a:spcBef>
              <a:buClr>
                <a:srgbClr val="FFFF66"/>
              </a:buClr>
            </a:pPr>
            <a:r>
              <a:rPr lang="en-US" sz="1800" dirty="0">
                <a:effectLst>
                  <a:outerShdw blurRad="50800" dist="50800" dir="5400000" algn="ctr" rotWithShape="0">
                    <a:schemeClr val="bg2"/>
                  </a:outerShdw>
                </a:effectLst>
                <a:latin typeface="Myriad Pro" charset="0"/>
                <a:ea typeface="Myriad Pro" charset="0"/>
                <a:cs typeface="Myriad Pro" charset="0"/>
              </a:rPr>
              <a:t>Identify routes of exposure to cancer-causing agents.</a:t>
            </a:r>
          </a:p>
          <a:p>
            <a:pPr>
              <a:spcBef>
                <a:spcPts val="0"/>
              </a:spcBef>
              <a:buClr>
                <a:srgbClr val="FFFF66"/>
              </a:buClr>
            </a:pPr>
            <a:r>
              <a:rPr lang="en-US" sz="1800" dirty="0">
                <a:effectLst>
                  <a:outerShdw blurRad="50800" dist="50800" dir="5400000" algn="ctr" rotWithShape="0">
                    <a:schemeClr val="bg2"/>
                  </a:outerShdw>
                </a:effectLst>
                <a:latin typeface="Myriad Pro" charset="0"/>
                <a:ea typeface="Myriad Pro" charset="0"/>
                <a:cs typeface="Myriad Pro" charset="0"/>
              </a:rPr>
              <a:t>Discuss common Firefighter exposures to carcinogens.</a:t>
            </a:r>
          </a:p>
          <a:p>
            <a:pPr>
              <a:spcBef>
                <a:spcPts val="0"/>
              </a:spcBef>
              <a:buClr>
                <a:srgbClr val="FFFF66"/>
              </a:buClr>
            </a:pPr>
            <a:r>
              <a:rPr lang="en-US" sz="1800" dirty="0">
                <a:effectLst>
                  <a:outerShdw blurRad="50800" dist="50800" dir="5400000" algn="ctr" rotWithShape="0">
                    <a:schemeClr val="bg2"/>
                  </a:outerShdw>
                </a:effectLst>
                <a:latin typeface="Myriad Pro" charset="0"/>
                <a:ea typeface="Myriad Pro" charset="0"/>
                <a:cs typeface="Myriad Pro" charset="0"/>
              </a:rPr>
              <a:t>Review the steps Firefighters can take to protect themselves from cancer.</a:t>
            </a:r>
          </a:p>
          <a:p>
            <a:pPr>
              <a:spcBef>
                <a:spcPts val="0"/>
              </a:spcBef>
              <a:buClr>
                <a:srgbClr val="FFFF66"/>
              </a:buClr>
            </a:pPr>
            <a:r>
              <a:rPr lang="en-US" sz="1800" dirty="0">
                <a:effectLst>
                  <a:outerShdw blurRad="50800" dist="50800" dir="5400000" algn="ctr" rotWithShape="0">
                    <a:schemeClr val="bg2"/>
                  </a:outerShdw>
                </a:effectLst>
                <a:latin typeface="Myriad Pro" charset="0"/>
                <a:ea typeface="Myriad Pro" charset="0"/>
                <a:cs typeface="Myriad Pro" charset="0"/>
              </a:rPr>
              <a:t>Challenge Firefighters to change their culture.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 y="304800"/>
            <a:ext cx="8382000" cy="1371600"/>
          </a:xfrm>
        </p:spPr>
        <p:txBody>
          <a:bodyPr/>
          <a:lstStyle/>
          <a:p>
            <a:pPr algn="ctr" eaLnBrk="1" hangingPunct="1">
              <a:defRPr/>
            </a:pPr>
            <a:r>
              <a:rPr lang="en-US" sz="3600" dirty="0">
                <a:effectLst>
                  <a:outerShdw blurRad="38100" dist="38100" dir="2700000" algn="tl">
                    <a:srgbClr val="000000"/>
                  </a:outerShdw>
                </a:effectLst>
                <a:latin typeface="Myriad Pro" charset="0"/>
                <a:ea typeface="Myriad Pro" charset="0"/>
                <a:cs typeface="Myriad Pro" charset="0"/>
              </a:rPr>
              <a:t>Characterization of Firefighter Exposures During Fire Overhaul</a:t>
            </a:r>
            <a:r>
              <a:rPr lang="en-US" sz="3600" dirty="0">
                <a:latin typeface="Myriad Pro" charset="0"/>
                <a:ea typeface="Myriad Pro" charset="0"/>
                <a:cs typeface="Myriad Pro" charset="0"/>
              </a:rPr>
              <a:t> </a:t>
            </a:r>
          </a:p>
        </p:txBody>
      </p:sp>
      <p:sp>
        <p:nvSpPr>
          <p:cNvPr id="83972" name="Text Box 4"/>
          <p:cNvSpPr txBox="1">
            <a:spLocks noChangeArrowheads="1"/>
          </p:cNvSpPr>
          <p:nvPr/>
        </p:nvSpPr>
        <p:spPr bwMode="auto">
          <a:xfrm>
            <a:off x="1981200" y="2209800"/>
            <a:ext cx="4953000" cy="3582519"/>
          </a:xfrm>
          <a:prstGeom prst="rect">
            <a:avLst/>
          </a:prstGeom>
          <a:noFill/>
          <a:ln w="12700" cap="sq">
            <a:noFill/>
            <a:miter lim="800000"/>
            <a:headEnd type="none" w="sm" len="sm"/>
            <a:tailEnd type="none" w="sm" len="sm"/>
          </a:ln>
          <a:effectLst/>
        </p:spPr>
        <p:txBody>
          <a:bodyPr wrap="square">
            <a:spAutoFit/>
          </a:bodyPr>
          <a:lstStyle/>
          <a:p>
            <a:pPr lvl="1" algn="ctr">
              <a:lnSpc>
                <a:spcPct val="80000"/>
              </a:lnSpc>
              <a:spcBef>
                <a:spcPct val="20000"/>
              </a:spcBef>
              <a:buClr>
                <a:schemeClr val="tx1"/>
              </a:buClr>
              <a:defRPr/>
            </a:pPr>
            <a:r>
              <a:rPr lang="ja-JP" altLang="en-US" sz="3600" i="1" dirty="0">
                <a:effectLst>
                  <a:outerShdw blurRad="38100" dist="38100" dir="2700000" algn="tl">
                    <a:srgbClr val="000000"/>
                  </a:outerShdw>
                </a:effectLst>
                <a:latin typeface="Myriad Pro" charset="0"/>
                <a:ea typeface="Myriad Pro" charset="0"/>
                <a:cs typeface="Myriad Pro" charset="0"/>
              </a:rPr>
              <a:t>“</a:t>
            </a:r>
            <a:r>
              <a:rPr lang="en-US" altLang="ja-JP" sz="3600" i="1" dirty="0">
                <a:effectLst>
                  <a:outerShdw blurRad="38100" dist="38100" dir="2700000" algn="tl">
                    <a:srgbClr val="000000"/>
                  </a:outerShdw>
                </a:effectLst>
                <a:latin typeface="Myriad Pro" charset="0"/>
                <a:ea typeface="Myriad Pro" charset="0"/>
                <a:cs typeface="Myriad Pro" charset="0"/>
              </a:rPr>
              <a:t>Carbon monoxide should not be used as an indicator gas for other contaminants found in the overhaul atmosphere.</a:t>
            </a:r>
            <a:r>
              <a:rPr lang="ja-JP" altLang="en-US" sz="3600" i="1" dirty="0">
                <a:effectLst>
                  <a:outerShdw blurRad="38100" dist="38100" dir="2700000" algn="tl">
                    <a:srgbClr val="000000"/>
                  </a:outerShdw>
                </a:effectLst>
                <a:latin typeface="Myriad Pro" charset="0"/>
                <a:ea typeface="Myriad Pro" charset="0"/>
                <a:cs typeface="Myriad Pro" charset="0"/>
              </a:rPr>
              <a:t>”</a:t>
            </a:r>
            <a:endParaRPr lang="en-US" altLang="ja-JP" sz="3600" i="1" dirty="0">
              <a:effectLst>
                <a:outerShdw blurRad="38100" dist="38100" dir="2700000" algn="tl">
                  <a:srgbClr val="000000"/>
                </a:outerShdw>
              </a:effectLst>
              <a:latin typeface="Myriad Pro" charset="0"/>
              <a:ea typeface="Myriad Pro" charset="0"/>
              <a:cs typeface="Myriad Pro" charset="0"/>
            </a:endParaRPr>
          </a:p>
          <a:p>
            <a:pPr>
              <a:spcBef>
                <a:spcPct val="50000"/>
              </a:spcBef>
              <a:defRPr/>
            </a:pPr>
            <a:endParaRPr lang="en-US" sz="3600" dirty="0">
              <a:solidFill>
                <a:schemeClr val="bg2"/>
              </a:solidFill>
              <a:effectLst>
                <a:outerShdw blurRad="38100" dist="38100" dir="2700000" algn="tl">
                  <a:srgbClr val="000000"/>
                </a:outerShdw>
              </a:effectLst>
            </a:endParaRPr>
          </a:p>
        </p:txBody>
      </p:sp>
      <p:sp>
        <p:nvSpPr>
          <p:cNvPr id="4" name="TextBox 3"/>
          <p:cNvSpPr txBox="1"/>
          <p:nvPr/>
        </p:nvSpPr>
        <p:spPr>
          <a:xfrm>
            <a:off x="1295400" y="5783026"/>
            <a:ext cx="6781800" cy="338554"/>
          </a:xfrm>
          <a:prstGeom prst="rect">
            <a:avLst/>
          </a:prstGeom>
          <a:noFill/>
        </p:spPr>
        <p:txBody>
          <a:bodyPr wrap="square">
            <a:spAutoFit/>
          </a:bodyPr>
          <a:lstStyle/>
          <a:p>
            <a:pPr algn="ctr">
              <a:defRPr/>
            </a:pPr>
            <a:r>
              <a:rPr lang="en-US" sz="1600" i="1" dirty="0">
                <a:solidFill>
                  <a:srgbClr val="FFFF66"/>
                </a:solidFill>
                <a:effectLst>
                  <a:outerShdw blurRad="38100" dist="38100" dir="2700000" algn="tl">
                    <a:srgbClr val="000000"/>
                  </a:outerShdw>
                </a:effectLst>
                <a:latin typeface="Garamond" pitchFamily="18" charset="0"/>
              </a:rPr>
              <a:t>- Characterization of Firefighter Exposures During Fire Overhaul Study – City of Phoenix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1" y="274638"/>
            <a:ext cx="8077200" cy="1249362"/>
          </a:xfrm>
        </p:spPr>
        <p:txBody>
          <a:bodyPr/>
          <a:lstStyle/>
          <a:p>
            <a:pPr algn="ctr"/>
            <a:r>
              <a:rPr lang="en-US" sz="3600" dirty="0">
                <a:latin typeface="Myriad Pro" charset="0"/>
                <a:ea typeface="Myriad Pro" charset="0"/>
                <a:cs typeface="Myriad Pro" charset="0"/>
              </a:rPr>
              <a:t>Characterization of Firefighter Exposures During Fire Overhaul</a:t>
            </a:r>
          </a:p>
        </p:txBody>
      </p:sp>
      <p:sp>
        <p:nvSpPr>
          <p:cNvPr id="4" name="Content Placeholder 3"/>
          <p:cNvSpPr>
            <a:spLocks noGrp="1"/>
          </p:cNvSpPr>
          <p:nvPr>
            <p:ph sz="quarter" idx="13"/>
          </p:nvPr>
        </p:nvSpPr>
        <p:spPr>
          <a:xfrm>
            <a:off x="762000" y="1676400"/>
            <a:ext cx="7543801" cy="4449763"/>
          </a:xfrm>
        </p:spPr>
        <p:txBody>
          <a:bodyPr/>
          <a:lstStyle/>
          <a:p>
            <a:pPr>
              <a:buClr>
                <a:srgbClr val="FFFF66"/>
              </a:buClr>
            </a:pPr>
            <a:r>
              <a:rPr lang="en-US" sz="2800" dirty="0">
                <a:effectLst>
                  <a:outerShdw blurRad="50800" dist="50800" dir="5400000" algn="tl">
                    <a:srgbClr val="000000"/>
                  </a:outerShdw>
                </a:effectLst>
              </a:rPr>
              <a:t>SAFD Cancer Prevention SOP – “Summary of Required Actions” Section 02 – L:</a:t>
            </a:r>
          </a:p>
          <a:p>
            <a:pPr lvl="1">
              <a:buClr>
                <a:srgbClr val="FFFF66"/>
              </a:buClr>
            </a:pPr>
            <a:r>
              <a:rPr lang="en-US" i="1" dirty="0">
                <a:effectLst>
                  <a:outerShdw blurRad="50800" dist="50800" dir="5400000" algn="tl">
                    <a:srgbClr val="000000"/>
                  </a:outerShdw>
                </a:effectLst>
              </a:rPr>
              <a:t>Full bunker gear and SCBAs shall be worn through overhaul operations when products of combustion and/or gases and vapors are present.</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228600"/>
            <a:ext cx="7848600" cy="1066800"/>
          </a:xfrm>
        </p:spPr>
        <p:txBody>
          <a:bodyPr/>
          <a:lstStyle/>
          <a:p>
            <a:pPr algn="ctr" eaLnBrk="1" hangingPunct="1">
              <a:defRPr/>
            </a:pPr>
            <a:r>
              <a:rPr lang="en-US" dirty="0">
                <a:effectLst>
                  <a:outerShdw blurRad="38100" dist="38100" dir="2700000" algn="tl">
                    <a:srgbClr val="000000"/>
                  </a:outerShdw>
                </a:effectLst>
                <a:latin typeface="Myriad Pro" charset="0"/>
                <a:ea typeface="Myriad Pro" charset="0"/>
                <a:cs typeface="Myriad Pro" charset="0"/>
              </a:rPr>
              <a:t>Soot Particles</a:t>
            </a:r>
            <a:endParaRPr lang="en-US" dirty="0">
              <a:latin typeface="Myriad Pro" charset="0"/>
              <a:ea typeface="Myriad Pro" charset="0"/>
              <a:cs typeface="Myriad Pro" charset="0"/>
            </a:endParaRPr>
          </a:p>
        </p:txBody>
      </p:sp>
      <p:sp>
        <p:nvSpPr>
          <p:cNvPr id="25603" name="Rectangle 3"/>
          <p:cNvSpPr>
            <a:spLocks noGrp="1" noChangeArrowheads="1"/>
          </p:cNvSpPr>
          <p:nvPr>
            <p:ph sz="quarter" idx="13"/>
          </p:nvPr>
        </p:nvSpPr>
        <p:spPr>
          <a:xfrm>
            <a:off x="609600" y="1371600"/>
            <a:ext cx="7467600" cy="4754563"/>
          </a:xfrm>
        </p:spPr>
        <p:txBody>
          <a:bodyPr>
            <a:normAutofit/>
          </a:bodyPr>
          <a:lstStyle/>
          <a:p>
            <a:pPr eaLnBrk="1" hangingPunct="1">
              <a:buClr>
                <a:srgbClr val="FFFF66"/>
              </a:buClr>
            </a:pPr>
            <a:r>
              <a:rPr lang="en-US" sz="2400" dirty="0">
                <a:effectLst>
                  <a:outerShdw blurRad="50800" dist="50800" dir="5400000" algn="ctr" rotWithShape="0">
                    <a:schemeClr val="bg2"/>
                  </a:outerShdw>
                </a:effectLst>
                <a:latin typeface="Myriad Pro" charset="0"/>
                <a:ea typeface="Myriad Pro" charset="0"/>
                <a:cs typeface="Myriad Pro" charset="0"/>
              </a:rPr>
              <a:t>First reported form of occupational cancer attributed to exposure to soot.</a:t>
            </a:r>
          </a:p>
          <a:p>
            <a:pPr eaLnBrk="1" hangingPunct="1">
              <a:buClr>
                <a:srgbClr val="FFFF66"/>
              </a:buClr>
            </a:pPr>
            <a:r>
              <a:rPr lang="en-US" sz="2400" dirty="0">
                <a:effectLst>
                  <a:outerShdw blurRad="50800" dist="50800" dir="5400000" algn="ctr" rotWithShape="0">
                    <a:schemeClr val="bg2"/>
                  </a:outerShdw>
                </a:effectLst>
                <a:latin typeface="Myriad Pro" charset="0"/>
                <a:ea typeface="Myriad Pro" charset="0"/>
                <a:cs typeface="Myriad Pro" charset="0"/>
              </a:rPr>
              <a:t>Prolonged exposure to soot on the skin is a hazard.</a:t>
            </a:r>
          </a:p>
          <a:p>
            <a:pPr eaLnBrk="1" hangingPunct="1">
              <a:buClr>
                <a:srgbClr val="FFFF66"/>
              </a:buClr>
            </a:pPr>
            <a:r>
              <a:rPr lang="en-US" sz="2400" dirty="0">
                <a:effectLst>
                  <a:outerShdw blurRad="50800" dist="50800" dir="5400000" algn="ctr" rotWithShape="0">
                    <a:schemeClr val="bg2"/>
                  </a:outerShdw>
                </a:effectLst>
                <a:latin typeface="Myriad Pro" charset="0"/>
                <a:ea typeface="Myriad Pro" charset="0"/>
                <a:cs typeface="Myriad Pro" charset="0"/>
              </a:rPr>
              <a:t>Soot particles absorb hazardous vapors and hold them in place on                                                                      surfaces including a                                                           firefighter’s clothing and                                                                              skin.</a:t>
            </a:r>
          </a:p>
          <a:p>
            <a:pPr eaLnBrk="1" hangingPunct="1">
              <a:buClr>
                <a:srgbClr val="FFFF66"/>
              </a:buClr>
            </a:pPr>
            <a:endParaRPr lang="en-US" sz="2400" dirty="0">
              <a:latin typeface="Myriad Pro" charset="0"/>
              <a:ea typeface="Myriad Pro" charset="0"/>
              <a:cs typeface="Myriad Pro" charset="0"/>
            </a:endParaRPr>
          </a:p>
        </p:txBody>
      </p:sp>
      <p:sp>
        <p:nvSpPr>
          <p:cNvPr id="2" name="Rectangle 1"/>
          <p:cNvSpPr/>
          <p:nvPr/>
        </p:nvSpPr>
        <p:spPr>
          <a:xfrm>
            <a:off x="0" y="5715000"/>
            <a:ext cx="5029200" cy="584775"/>
          </a:xfrm>
          <a:prstGeom prst="rect">
            <a:avLst/>
          </a:prstGeom>
        </p:spPr>
        <p:txBody>
          <a:bodyPr wrap="square">
            <a:spAutoFit/>
          </a:bodyPr>
          <a:lstStyle/>
          <a:p>
            <a:pPr algn="ctr"/>
            <a:r>
              <a:rPr lang="en-US" sz="1600" i="1" dirty="0">
                <a:solidFill>
                  <a:srgbClr val="FFFF66"/>
                </a:solidFill>
                <a:effectLst>
                  <a:outerShdw blurRad="38100" dist="38100" dir="2700000" algn="tl">
                    <a:srgbClr val="000000"/>
                  </a:outerShdw>
                </a:effectLst>
                <a:latin typeface="Garamond" pitchFamily="18" charset="0"/>
              </a:rPr>
              <a:t>- Jeffrey O. and Grace G. Stull –  International Personal Protection Inc.; IAFC; IARC -  </a:t>
            </a: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1" y="304800"/>
            <a:ext cx="7848599" cy="1096962"/>
          </a:xfrm>
        </p:spPr>
        <p:txBody>
          <a:bodyPr/>
          <a:lstStyle/>
          <a:p>
            <a:pPr algn="ctr">
              <a:defRPr/>
            </a:pPr>
            <a:r>
              <a:rPr lang="en-US" dirty="0">
                <a:effectLst>
                  <a:outerShdw blurRad="38100" dist="38100" dir="2700000" algn="tl">
                    <a:srgbClr val="000000"/>
                  </a:outerShdw>
                </a:effectLst>
                <a:latin typeface="Myriad Pro" charset="0"/>
                <a:ea typeface="Myriad Pro" charset="0"/>
                <a:cs typeface="Myriad Pro" charset="0"/>
              </a:rPr>
              <a:t>Soot Particles </a:t>
            </a:r>
            <a:endParaRPr lang="en-US" sz="2000" dirty="0">
              <a:latin typeface="Myriad Pro" charset="0"/>
              <a:ea typeface="Myriad Pro" charset="0"/>
              <a:cs typeface="Myriad Pro" charset="0"/>
            </a:endParaRPr>
          </a:p>
        </p:txBody>
      </p:sp>
      <p:sp>
        <p:nvSpPr>
          <p:cNvPr id="5" name="TextBox 4"/>
          <p:cNvSpPr txBox="1"/>
          <p:nvPr/>
        </p:nvSpPr>
        <p:spPr>
          <a:xfrm>
            <a:off x="1447800" y="1600200"/>
            <a:ext cx="6781800" cy="4124206"/>
          </a:xfrm>
          <a:prstGeom prst="rect">
            <a:avLst/>
          </a:prstGeom>
          <a:noFill/>
        </p:spPr>
        <p:txBody>
          <a:bodyPr wrap="square">
            <a:spAutoFit/>
          </a:bodyPr>
          <a:lstStyle/>
          <a:p>
            <a:pPr>
              <a:defRPr/>
            </a:pPr>
            <a:r>
              <a:rPr lang="ja-JP" altLang="en-US" sz="2600" i="1" dirty="0">
                <a:effectLst>
                  <a:outerShdw blurRad="38100" dist="38100" dir="2700000" algn="tl">
                    <a:srgbClr val="000000"/>
                  </a:outerShdw>
                </a:effectLst>
                <a:latin typeface="Myriad Pro" charset="0"/>
                <a:ea typeface="Myriad Pro" charset="0"/>
                <a:cs typeface="Myriad Pro" charset="0"/>
              </a:rPr>
              <a:t>“</a:t>
            </a:r>
            <a:r>
              <a:rPr lang="en-US" altLang="ja-JP" sz="2600" i="1" dirty="0">
                <a:effectLst>
                  <a:outerShdw blurRad="38100" dist="38100" dir="2700000" algn="tl">
                    <a:srgbClr val="000000"/>
                  </a:outerShdw>
                </a:effectLst>
                <a:latin typeface="Myriad Pro" charset="0"/>
                <a:ea typeface="Myriad Pro" charset="0"/>
                <a:cs typeface="Myriad Pro" charset="0"/>
              </a:rPr>
              <a:t>A major cause of cancer in firefighters is Polycyclic Aromatic Hydrocarbons absorbed through the skin as a result of contact with soot, persistently and under hot conditions.  The especially high permeability of the groin area results in increased testicular cancer and possibly other types of cancer.</a:t>
            </a:r>
            <a:r>
              <a:rPr lang="ja-JP" altLang="en-US" sz="2600" i="1" dirty="0">
                <a:effectLst>
                  <a:outerShdw blurRad="38100" dist="38100" dir="2700000" algn="tl">
                    <a:srgbClr val="000000"/>
                  </a:outerShdw>
                </a:effectLst>
                <a:latin typeface="Myriad Pro" charset="0"/>
                <a:ea typeface="Myriad Pro" charset="0"/>
                <a:cs typeface="Myriad Pro" charset="0"/>
              </a:rPr>
              <a:t>”</a:t>
            </a:r>
            <a:endParaRPr lang="en-US" altLang="ja-JP" sz="2600" i="1" dirty="0">
              <a:effectLst>
                <a:outerShdw blurRad="38100" dist="38100" dir="2700000" algn="tl">
                  <a:srgbClr val="000000"/>
                </a:outerShdw>
              </a:effectLst>
              <a:latin typeface="Myriad Pro" charset="0"/>
              <a:ea typeface="Myriad Pro" charset="0"/>
              <a:cs typeface="Myriad Pro" charset="0"/>
            </a:endParaRPr>
          </a:p>
          <a:p>
            <a:pPr>
              <a:defRPr/>
            </a:pPr>
            <a:endParaRPr lang="en-US" altLang="ja-JP" sz="2800" b="1" i="1" dirty="0">
              <a:effectLst>
                <a:outerShdw blurRad="38100" dist="38100" dir="2700000" algn="tl">
                  <a:srgbClr val="000000"/>
                </a:outerShdw>
              </a:effectLst>
              <a:latin typeface="Garamond" pitchFamily="18" charset="0"/>
            </a:endParaRPr>
          </a:p>
          <a:p>
            <a:pPr algn="ctr">
              <a:defRPr/>
            </a:pPr>
            <a:endParaRPr lang="en-US" b="1" i="1" dirty="0">
              <a:solidFill>
                <a:srgbClr val="FFFF66"/>
              </a:solidFill>
              <a:effectLst>
                <a:outerShdw blurRad="38100" dist="38100" dir="2700000" algn="tl">
                  <a:srgbClr val="000000"/>
                </a:outerShdw>
              </a:effectLst>
              <a:latin typeface="Garamond" pitchFamily="18" charset="0"/>
            </a:endParaRPr>
          </a:p>
          <a:p>
            <a:pPr algn="ctr">
              <a:defRPr/>
            </a:pPr>
            <a:endParaRPr lang="en-US" b="1" i="1" dirty="0">
              <a:solidFill>
                <a:srgbClr val="FFFF66"/>
              </a:solidFill>
              <a:effectLst>
                <a:outerShdw blurRad="38100" dist="38100" dir="2700000" algn="tl">
                  <a:srgbClr val="000000"/>
                </a:outerShdw>
              </a:effectLst>
              <a:latin typeface="Garamond" pitchFamily="18" charset="0"/>
            </a:endParaRPr>
          </a:p>
          <a:p>
            <a:pPr algn="ctr">
              <a:defRPr/>
            </a:pPr>
            <a:r>
              <a:rPr lang="en-US" sz="1600" i="1" dirty="0">
                <a:solidFill>
                  <a:srgbClr val="FFFF66"/>
                </a:solidFill>
                <a:effectLst>
                  <a:outerShdw blurRad="38100" dist="38100" dir="2700000" algn="tl">
                    <a:srgbClr val="000000"/>
                  </a:outerShdw>
                </a:effectLst>
                <a:latin typeface="Garamond" pitchFamily="18" charset="0"/>
              </a:rPr>
              <a:t>- Dr. Stuart Baxter, PhD, Professor of Environmental Health at the University of Cincinnati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4638"/>
            <a:ext cx="7924799" cy="1143000"/>
          </a:xfrm>
        </p:spPr>
        <p:txBody>
          <a:bodyPr/>
          <a:lstStyle/>
          <a:p>
            <a:pPr algn="ctr">
              <a:defRPr/>
            </a:pPr>
            <a:r>
              <a:rPr lang="en-US" sz="4400" dirty="0">
                <a:effectLst>
                  <a:outerShdw blurRad="38100" dist="38100" dir="2700000" algn="tl">
                    <a:srgbClr val="000000"/>
                  </a:outerShdw>
                </a:effectLst>
                <a:latin typeface="Myriad Pro" charset="0"/>
                <a:ea typeface="Myriad Pro" charset="0"/>
                <a:cs typeface="Myriad Pro" charset="0"/>
              </a:rPr>
              <a:t>Soot Particles </a:t>
            </a:r>
            <a:endParaRPr lang="en-US" sz="2000" dirty="0">
              <a:latin typeface="Myriad Pro" charset="0"/>
              <a:ea typeface="Myriad Pro" charset="0"/>
              <a:cs typeface="Myriad Pro" charset="0"/>
            </a:endParaRPr>
          </a:p>
        </p:txBody>
      </p:sp>
      <p:sp>
        <p:nvSpPr>
          <p:cNvPr id="3" name="Content Placeholder 2"/>
          <p:cNvSpPr>
            <a:spLocks noGrp="1"/>
          </p:cNvSpPr>
          <p:nvPr>
            <p:ph sz="quarter" idx="13"/>
          </p:nvPr>
        </p:nvSpPr>
        <p:spPr>
          <a:xfrm>
            <a:off x="1066800" y="1600200"/>
            <a:ext cx="7162800" cy="4525963"/>
          </a:xfrm>
        </p:spPr>
        <p:txBody>
          <a:bodyPr>
            <a:normAutofit fontScale="62500" lnSpcReduction="20000"/>
          </a:bodyPr>
          <a:lstStyle/>
          <a:p>
            <a:pPr>
              <a:buFontTx/>
              <a:buNone/>
              <a:defRPr/>
            </a:pPr>
            <a:r>
              <a:rPr lang="ja-JP" altLang="en-US" sz="3000" i="1" dirty="0">
                <a:effectLst>
                  <a:outerShdw blurRad="38100" dist="38100" dir="2700000" algn="tl">
                    <a:srgbClr val="000000"/>
                  </a:outerShdw>
                </a:effectLst>
                <a:latin typeface="Myriad Pro" charset="0"/>
                <a:ea typeface="Myriad Pro" charset="0"/>
                <a:cs typeface="Myriad Pro" charset="0"/>
              </a:rPr>
              <a:t>“</a:t>
            </a:r>
            <a:r>
              <a:rPr lang="en-US" altLang="ja-JP" sz="3000" i="1" dirty="0">
                <a:effectLst>
                  <a:outerShdw blurRad="38100" dist="38100" dir="2700000" algn="tl">
                    <a:srgbClr val="000000"/>
                  </a:outerShdw>
                </a:effectLst>
                <a:latin typeface="Myriad Pro" charset="0"/>
                <a:ea typeface="Myriad Pro" charset="0"/>
                <a:cs typeface="Myriad Pro" charset="0"/>
              </a:rPr>
              <a:t>People think soot is benign but it is not, and most firefighters coming back from a fire are covered in soot.  Soot isn’t just dirty, it</a:t>
            </a:r>
            <a:r>
              <a:rPr lang="ja-JP" altLang="en-US" sz="3000" i="1" dirty="0">
                <a:effectLst>
                  <a:outerShdw blurRad="38100" dist="38100" dir="2700000" algn="tl">
                    <a:srgbClr val="000000"/>
                  </a:outerShdw>
                </a:effectLst>
                <a:latin typeface="Myriad Pro" charset="0"/>
                <a:ea typeface="Myriad Pro" charset="0"/>
                <a:cs typeface="Myriad Pro" charset="0"/>
              </a:rPr>
              <a:t>’</a:t>
            </a:r>
            <a:r>
              <a:rPr lang="en-US" altLang="ja-JP" sz="3000" i="1" dirty="0">
                <a:effectLst>
                  <a:outerShdw blurRad="38100" dist="38100" dir="2700000" algn="tl">
                    <a:srgbClr val="000000"/>
                  </a:outerShdw>
                </a:effectLst>
                <a:latin typeface="Myriad Pro" charset="0"/>
                <a:ea typeface="Myriad Pro" charset="0"/>
                <a:cs typeface="Myriad Pro" charset="0"/>
              </a:rPr>
              <a:t>s dangerous</a:t>
            </a:r>
            <a:r>
              <a:rPr lang="ja-JP" altLang="en-US" sz="3000" i="1" dirty="0">
                <a:effectLst>
                  <a:outerShdw blurRad="38100" dist="38100" dir="2700000" algn="tl">
                    <a:srgbClr val="000000"/>
                  </a:outerShdw>
                </a:effectLst>
                <a:latin typeface="Myriad Pro" charset="0"/>
                <a:ea typeface="Myriad Pro" charset="0"/>
                <a:cs typeface="Myriad Pro" charset="0"/>
              </a:rPr>
              <a:t>”</a:t>
            </a:r>
            <a:r>
              <a:rPr lang="en-US" altLang="ja-JP" sz="3000" i="1" dirty="0">
                <a:effectLst>
                  <a:outerShdw blurRad="38100" dist="38100" dir="2700000" algn="tl">
                    <a:srgbClr val="000000"/>
                  </a:outerShdw>
                </a:effectLst>
                <a:latin typeface="Myriad Pro" charset="0"/>
                <a:ea typeface="Myriad Pro" charset="0"/>
                <a:cs typeface="Myriad Pro" charset="0"/>
              </a:rPr>
              <a:t> </a:t>
            </a:r>
          </a:p>
          <a:p>
            <a:pPr>
              <a:buFontTx/>
              <a:buNone/>
              <a:defRPr/>
            </a:pPr>
            <a:endParaRPr lang="en-US" sz="3000" i="1" dirty="0">
              <a:effectLst>
                <a:outerShdw blurRad="38100" dist="38100" dir="2700000" algn="tl">
                  <a:srgbClr val="000000"/>
                </a:outerShdw>
              </a:effectLst>
              <a:latin typeface="Myriad Pro" charset="0"/>
              <a:ea typeface="Myriad Pro" charset="0"/>
              <a:cs typeface="Myriad Pro" charset="0"/>
            </a:endParaRPr>
          </a:p>
          <a:p>
            <a:pPr>
              <a:buFontTx/>
              <a:buNone/>
              <a:defRPr/>
            </a:pPr>
            <a:r>
              <a:rPr lang="ja-JP" altLang="en-US" sz="3000" i="1" dirty="0">
                <a:effectLst>
                  <a:outerShdw blurRad="38100" dist="38100" dir="2700000" algn="tl">
                    <a:srgbClr val="000000"/>
                  </a:outerShdw>
                </a:effectLst>
                <a:latin typeface="Myriad Pro" charset="0"/>
                <a:ea typeface="Myriad Pro" charset="0"/>
                <a:cs typeface="Myriad Pro" charset="0"/>
              </a:rPr>
              <a:t>“</a:t>
            </a:r>
            <a:r>
              <a:rPr lang="en-US" altLang="ja-JP" sz="3000" i="1" dirty="0">
                <a:effectLst>
                  <a:outerShdw blurRad="38100" dist="38100" dir="2700000" algn="tl">
                    <a:srgbClr val="000000"/>
                  </a:outerShdw>
                </a:effectLst>
                <a:latin typeface="Myriad Pro" charset="0"/>
                <a:ea typeface="Myriad Pro" charset="0"/>
                <a:cs typeface="Myriad Pro" charset="0"/>
              </a:rPr>
              <a:t>Soot in a firefighters</a:t>
            </a:r>
            <a:r>
              <a:rPr lang="ja-JP" altLang="en-US" sz="3000" i="1" dirty="0">
                <a:effectLst>
                  <a:outerShdw blurRad="38100" dist="38100" dir="2700000" algn="tl">
                    <a:srgbClr val="000000"/>
                  </a:outerShdw>
                </a:effectLst>
                <a:latin typeface="Myriad Pro" charset="0"/>
                <a:ea typeface="Myriad Pro" charset="0"/>
                <a:cs typeface="Myriad Pro" charset="0"/>
              </a:rPr>
              <a:t>’</a:t>
            </a:r>
            <a:r>
              <a:rPr lang="en-US" altLang="ja-JP" sz="3000" i="1" dirty="0">
                <a:effectLst>
                  <a:outerShdw blurRad="38100" dist="38100" dir="2700000" algn="tl">
                    <a:srgbClr val="000000"/>
                  </a:outerShdw>
                </a:effectLst>
                <a:latin typeface="Myriad Pro" charset="0"/>
                <a:ea typeface="Myriad Pro" charset="0"/>
                <a:cs typeface="Myriad Pro" charset="0"/>
              </a:rPr>
              <a:t> hair or on their skin could leach chemicals into their bodies.  Every smear on their clothes could release toxic gases long after the fire is out.</a:t>
            </a:r>
            <a:r>
              <a:rPr lang="ja-JP" altLang="en-US" sz="3000" i="1" dirty="0">
                <a:effectLst>
                  <a:outerShdw blurRad="38100" dist="38100" dir="2700000" algn="tl">
                    <a:srgbClr val="000000"/>
                  </a:outerShdw>
                </a:effectLst>
                <a:latin typeface="Myriad Pro" charset="0"/>
                <a:ea typeface="Myriad Pro" charset="0"/>
                <a:cs typeface="Myriad Pro" charset="0"/>
              </a:rPr>
              <a:t>”</a:t>
            </a:r>
            <a:endParaRPr lang="en-US" altLang="ja-JP" sz="3000" i="1" dirty="0">
              <a:effectLst>
                <a:outerShdw blurRad="38100" dist="38100" dir="2700000" algn="tl">
                  <a:srgbClr val="000000"/>
                </a:outerShdw>
              </a:effectLst>
              <a:latin typeface="Myriad Pro" charset="0"/>
              <a:ea typeface="Myriad Pro" charset="0"/>
              <a:cs typeface="Myriad Pro" charset="0"/>
            </a:endParaRPr>
          </a:p>
          <a:p>
            <a:pPr>
              <a:buFontTx/>
              <a:buNone/>
              <a:defRPr/>
            </a:pPr>
            <a:endParaRPr lang="en-US" altLang="ja-JP" b="1" i="1" dirty="0">
              <a:effectLst>
                <a:outerShdw blurRad="38100" dist="38100" dir="2700000" algn="tl">
                  <a:srgbClr val="000000"/>
                </a:outerShdw>
              </a:effectLst>
              <a:latin typeface="Garamond" pitchFamily="18" charset="0"/>
              <a:ea typeface="ＭＳ Ｐゴシック" pitchFamily="34" charset="-128"/>
            </a:endParaRPr>
          </a:p>
          <a:p>
            <a:pPr algn="ctr">
              <a:buFontTx/>
              <a:buNone/>
              <a:defRPr/>
            </a:pPr>
            <a:endParaRPr lang="en-US" sz="1100" b="1" i="1" dirty="0">
              <a:effectLst>
                <a:outerShdw blurRad="38100" dist="38100" dir="2700000" algn="tl">
                  <a:srgbClr val="000000"/>
                </a:outerShdw>
              </a:effectLst>
              <a:latin typeface="Garamond" pitchFamily="18" charset="0"/>
              <a:ea typeface="ＭＳ Ｐゴシック" pitchFamily="34" charset="-128"/>
            </a:endParaRPr>
          </a:p>
          <a:p>
            <a:pPr algn="ctr">
              <a:buFontTx/>
              <a:buNone/>
              <a:defRPr/>
            </a:pPr>
            <a:endParaRPr lang="en-US" sz="1100" b="1" i="1" dirty="0">
              <a:effectLst>
                <a:outerShdw blurRad="38100" dist="38100" dir="2700000" algn="tl">
                  <a:srgbClr val="000000"/>
                </a:outerShdw>
              </a:effectLst>
              <a:latin typeface="Garamond" pitchFamily="18" charset="0"/>
              <a:ea typeface="ＭＳ Ｐゴシック" pitchFamily="34" charset="-128"/>
            </a:endParaRPr>
          </a:p>
          <a:p>
            <a:pPr marL="0" indent="0" algn="ctr">
              <a:spcBef>
                <a:spcPct val="50000"/>
              </a:spcBef>
              <a:buNone/>
              <a:defRPr/>
            </a:pPr>
            <a:r>
              <a:rPr lang="en-US" sz="1600" i="1" dirty="0">
                <a:solidFill>
                  <a:srgbClr val="FFFF66"/>
                </a:solidFill>
                <a:effectLst>
                  <a:outerShdw blurRad="38100" dist="38100" dir="2700000" algn="tl">
                    <a:srgbClr val="000000"/>
                  </a:outerShdw>
                </a:effectLst>
                <a:latin typeface="Garamond" pitchFamily="18" charset="0"/>
              </a:rPr>
              <a:t>- </a:t>
            </a:r>
          </a:p>
          <a:p>
            <a:pPr marL="0" indent="0" algn="ctr">
              <a:spcBef>
                <a:spcPct val="50000"/>
              </a:spcBef>
              <a:buNone/>
              <a:defRPr/>
            </a:pPr>
            <a:endParaRPr lang="en-US" sz="1600" i="1" dirty="0">
              <a:solidFill>
                <a:srgbClr val="FFFF66"/>
              </a:solidFill>
              <a:effectLst>
                <a:outerShdw blurRad="38100" dist="38100" dir="2700000" algn="tl">
                  <a:srgbClr val="000000"/>
                </a:outerShdw>
              </a:effectLst>
              <a:latin typeface="Garamond" pitchFamily="18" charset="0"/>
            </a:endParaRPr>
          </a:p>
          <a:p>
            <a:pPr marL="0" indent="0" algn="ctr">
              <a:spcBef>
                <a:spcPct val="50000"/>
              </a:spcBef>
              <a:buNone/>
              <a:defRPr/>
            </a:pPr>
            <a:r>
              <a:rPr lang="en-US" sz="1600" i="1" dirty="0">
                <a:solidFill>
                  <a:srgbClr val="FFFF66"/>
                </a:solidFill>
                <a:effectLst>
                  <a:outerShdw blurRad="38100" dist="38100" dir="2700000" algn="tl">
                    <a:srgbClr val="000000"/>
                  </a:outerShdw>
                </a:effectLst>
                <a:latin typeface="Garamond" pitchFamily="18" charset="0"/>
              </a:rPr>
              <a:t>Dr. Grace Le Masters, PhD, Department of Environmental Health at the University of Cincinnati -</a:t>
            </a:r>
          </a:p>
          <a:p>
            <a:pPr>
              <a:defRPr/>
            </a:pPr>
            <a:endParaRPr lang="en-US" dirty="0">
              <a:ea typeface="ＭＳ Ｐゴシック"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74638"/>
            <a:ext cx="7772399" cy="1143000"/>
          </a:xfrm>
        </p:spPr>
        <p:txBody>
          <a:bodyPr/>
          <a:lstStyle/>
          <a:p>
            <a:pPr algn="ctr">
              <a:defRPr/>
            </a:pPr>
            <a:r>
              <a:rPr lang="en-US" sz="4400" dirty="0">
                <a:effectLst>
                  <a:outerShdw blurRad="38100" dist="38100" dir="2700000" algn="tl">
                    <a:srgbClr val="000000"/>
                  </a:outerShdw>
                </a:effectLst>
                <a:latin typeface="Myriad Pro" charset="0"/>
                <a:ea typeface="Myriad Pro" charset="0"/>
                <a:cs typeface="Myriad Pro" charset="0"/>
              </a:rPr>
              <a:t>Soot Particles</a:t>
            </a:r>
            <a:endParaRPr lang="en-US" sz="2000" dirty="0">
              <a:latin typeface="Myriad Pro" charset="0"/>
              <a:ea typeface="Myriad Pro" charset="0"/>
              <a:cs typeface="Myriad Pro" charset="0"/>
            </a:endParaRPr>
          </a:p>
        </p:txBody>
      </p:sp>
      <p:sp>
        <p:nvSpPr>
          <p:cNvPr id="28675" name="Content Placeholder 2"/>
          <p:cNvSpPr>
            <a:spLocks noGrp="1"/>
          </p:cNvSpPr>
          <p:nvPr>
            <p:ph sz="quarter" idx="13"/>
          </p:nvPr>
        </p:nvSpPr>
        <p:spPr>
          <a:xfrm>
            <a:off x="685800" y="1447800"/>
            <a:ext cx="8153400" cy="4678363"/>
          </a:xfrm>
        </p:spPr>
        <p:txBody>
          <a:bodyPr>
            <a:normAutofit lnSpcReduction="10000"/>
          </a:bodyPr>
          <a:lstStyle/>
          <a:p>
            <a:pPr>
              <a:buClr>
                <a:srgbClr val="FFFF00"/>
              </a:buClr>
            </a:pPr>
            <a:r>
              <a:rPr lang="en-US" sz="2600" dirty="0">
                <a:effectLst>
                  <a:outerShdw blurRad="50800" dist="50800" dir="5400000" algn="ctr" rotWithShape="0">
                    <a:schemeClr val="bg2"/>
                  </a:outerShdw>
                </a:effectLst>
                <a:latin typeface="Myriad Pro" charset="0"/>
                <a:ea typeface="Myriad Pro" charset="0"/>
                <a:cs typeface="Myriad Pro" charset="0"/>
              </a:rPr>
              <a:t>If not removed, contaminated exterior surfaces and inner layers of a firefighter’s PPE can result in exposure well after the fire.</a:t>
            </a:r>
          </a:p>
          <a:p>
            <a:pPr>
              <a:buClr>
                <a:srgbClr val="FFFF00"/>
              </a:buClr>
            </a:pPr>
            <a:r>
              <a:rPr lang="en-US" sz="2600" dirty="0">
                <a:effectLst>
                  <a:outerShdw blurRad="50800" dist="50800" dir="5400000" algn="ctr" rotWithShape="0">
                    <a:schemeClr val="bg2"/>
                  </a:outerShdw>
                </a:effectLst>
                <a:latin typeface="Myriad Pro" charset="0"/>
                <a:ea typeface="Myriad Pro" charset="0"/>
                <a:cs typeface="Myriad Pro" charset="0"/>
              </a:rPr>
              <a:t>Neck area is one of the most likely areas to become contaminated.</a:t>
            </a:r>
          </a:p>
          <a:p>
            <a:pPr>
              <a:buClr>
                <a:srgbClr val="FFFF00"/>
              </a:buClr>
            </a:pPr>
            <a:r>
              <a:rPr lang="en-US" sz="2600" dirty="0">
                <a:effectLst>
                  <a:outerShdw blurRad="50800" dist="50800" dir="5400000" algn="ctr" rotWithShape="0">
                    <a:schemeClr val="bg2"/>
                  </a:outerShdw>
                </a:effectLst>
                <a:latin typeface="Myriad Pro" charset="0"/>
                <a:ea typeface="Myriad Pro" charset="0"/>
                <a:cs typeface="Myriad Pro" charset="0"/>
              </a:rPr>
              <a:t>Children being exposed                                                               to soot particles on our                                           gear.</a:t>
            </a:r>
          </a:p>
          <a:p>
            <a:pPr lvl="1">
              <a:buClr>
                <a:srgbClr val="FFFF00"/>
              </a:buClr>
            </a:pPr>
            <a:r>
              <a:rPr lang="en-US" dirty="0">
                <a:effectLst>
                  <a:outerShdw blurRad="50800" dist="50800" dir="5400000" algn="ctr" rotWithShape="0">
                    <a:schemeClr val="bg2"/>
                  </a:outerShdw>
                </a:effectLst>
                <a:latin typeface="Myriad Pro" charset="0"/>
                <a:ea typeface="Myriad Pro" charset="0"/>
                <a:cs typeface="Myriad Pro" charset="0"/>
              </a:rPr>
              <a:t>At home</a:t>
            </a:r>
          </a:p>
          <a:p>
            <a:pPr lvl="1">
              <a:buClr>
                <a:srgbClr val="FFFF00"/>
              </a:buClr>
            </a:pPr>
            <a:r>
              <a:rPr lang="en-US" dirty="0">
                <a:effectLst>
                  <a:outerShdw blurRad="50800" dist="50800" dir="5400000" algn="ctr" rotWithShape="0">
                    <a:schemeClr val="bg2"/>
                  </a:outerShdw>
                </a:effectLst>
                <a:latin typeface="Myriad Pro" charset="0"/>
                <a:ea typeface="Myriad Pro" charset="0"/>
                <a:cs typeface="Myriad Pro" charset="0"/>
              </a:rPr>
              <a:t>Demos</a:t>
            </a:r>
          </a:p>
          <a:p>
            <a:pPr marL="0" indent="0">
              <a:buNone/>
            </a:pPr>
            <a:endParaRPr lang="en-US" dirty="0">
              <a:ea typeface="ＭＳ Ｐゴシック" pitchFamily="34" charset="-128"/>
            </a:endParaRPr>
          </a:p>
          <a:p>
            <a:endParaRPr lang="en-US" dirty="0">
              <a:ea typeface="ＭＳ Ｐゴシック" pitchFamily="34" charset="-128"/>
            </a:endParaRPr>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17273" y="3621113"/>
            <a:ext cx="3505200" cy="2505050"/>
          </a:xfrm>
          <a:prstGeom prst="rect">
            <a:avLst/>
          </a:prstGeom>
          <a:noFill/>
          <a:ln w="25400">
            <a:solidFill>
              <a:schemeClr val="bg2"/>
            </a:solidFill>
            <a:miter lim="800000"/>
            <a:headEnd/>
            <a:tailEnd/>
          </a:ln>
          <a:effectLst/>
        </p:spPr>
      </p:pic>
      <p:sp>
        <p:nvSpPr>
          <p:cNvPr id="3" name="Rectangle 2"/>
          <p:cNvSpPr/>
          <p:nvPr/>
        </p:nvSpPr>
        <p:spPr>
          <a:xfrm>
            <a:off x="0" y="5782459"/>
            <a:ext cx="5105400" cy="338554"/>
          </a:xfrm>
          <a:prstGeom prst="rect">
            <a:avLst/>
          </a:prstGeom>
        </p:spPr>
        <p:txBody>
          <a:bodyPr wrap="square">
            <a:spAutoFit/>
          </a:bodyPr>
          <a:lstStyle/>
          <a:p>
            <a:r>
              <a:rPr lang="en-US" sz="1600" i="1" dirty="0">
                <a:solidFill>
                  <a:srgbClr val="FFFF66"/>
                </a:solidFill>
                <a:effectLst>
                  <a:outerShdw blurRad="38100" dist="38100" dir="2700000" algn="tl">
                    <a:srgbClr val="000000"/>
                  </a:outerShdw>
                </a:effectLst>
                <a:latin typeface="Garamond" pitchFamily="18" charset="0"/>
              </a:rPr>
              <a:t>- Jeffrey O. and Grace G. Stull – International Personal Protection Inc.- </a:t>
            </a:r>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001000" cy="1143000"/>
          </a:xfrm>
        </p:spPr>
        <p:txBody>
          <a:bodyPr/>
          <a:lstStyle/>
          <a:p>
            <a:pPr algn="ctr"/>
            <a:r>
              <a:rPr lang="en-US" dirty="0">
                <a:latin typeface="Myriad Pro" charset="0"/>
                <a:ea typeface="Myriad Pro" charset="0"/>
                <a:cs typeface="Myriad Pro" charset="0"/>
              </a:rPr>
              <a:t>Soot Particles</a:t>
            </a:r>
          </a:p>
        </p:txBody>
      </p:sp>
      <p:sp>
        <p:nvSpPr>
          <p:cNvPr id="3" name="Content Placeholder 2"/>
          <p:cNvSpPr>
            <a:spLocks noGrp="1"/>
          </p:cNvSpPr>
          <p:nvPr>
            <p:ph sz="quarter" idx="13"/>
          </p:nvPr>
        </p:nvSpPr>
        <p:spPr>
          <a:xfrm>
            <a:off x="685801" y="1417639"/>
            <a:ext cx="7848600" cy="4373562"/>
          </a:xfrm>
        </p:spPr>
        <p:txBody>
          <a:bodyPr>
            <a:normAutofit fontScale="92500" lnSpcReduction="10000"/>
          </a:bodyPr>
          <a:lstStyle/>
          <a:p>
            <a:pPr>
              <a:buClr>
                <a:srgbClr val="FFFF66"/>
              </a:buClr>
            </a:pPr>
            <a:r>
              <a:rPr lang="en-US" dirty="0">
                <a:effectLst>
                  <a:outerShdw blurRad="38100" dist="38100" dir="2700000" algn="tl">
                    <a:srgbClr val="000000"/>
                  </a:outerShdw>
                </a:effectLst>
                <a:latin typeface="Myriad Pro" charset="0"/>
                <a:ea typeface="Myriad Pro" charset="0"/>
                <a:cs typeface="Myriad Pro" charset="0"/>
              </a:rPr>
              <a:t>SAFD Cancer Prevention SOP – “Summary of Required Actions” Section .03 – B:</a:t>
            </a:r>
          </a:p>
          <a:p>
            <a:pPr lvl="1">
              <a:buClr>
                <a:srgbClr val="FFFF66"/>
              </a:buClr>
            </a:pPr>
            <a:r>
              <a:rPr lang="en-US" sz="2200" i="1" dirty="0">
                <a:effectLst>
                  <a:outerShdw blurRad="38100" dist="38100" dir="2700000" algn="tl">
                    <a:srgbClr val="000000"/>
                  </a:outerShdw>
                </a:effectLst>
                <a:latin typeface="Myriad Pro" charset="0"/>
                <a:ea typeface="Myriad Pro" charset="0"/>
                <a:cs typeface="Myriad Pro" charset="0"/>
              </a:rPr>
              <a:t>Wet Decon – Immediate wet decon is essential to reducing contaminates that may have settled on your bunker gear (ex: asbestos).  Therefore, wet decon is required anytime your gear may have been exposed to products of combustion or other contaminates, or if the Company Officer, Battalion Chief or Incident Commander deems it necessary. Every effort should be made to wet decon as soon as possible, preferably while still on scene.  Use a red-line, at pump pressure, with a half opened nozzle.  Rinse at a downward angle from top to bottom.</a:t>
            </a:r>
          </a:p>
          <a:p>
            <a:pPr lvl="1"/>
            <a:endParaRPr lang="en-US" dirty="0">
              <a:latin typeface="Myriad Pro" charset="0"/>
              <a:ea typeface="Myriad Pro" charset="0"/>
              <a:cs typeface="Myriad Pro"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1" y="274638"/>
            <a:ext cx="7848600" cy="1143000"/>
          </a:xfrm>
        </p:spPr>
        <p:txBody>
          <a:bodyPr/>
          <a:lstStyle/>
          <a:p>
            <a:pPr algn="ctr">
              <a:defRPr/>
            </a:pPr>
            <a:r>
              <a:rPr lang="en-US" sz="3600" dirty="0">
                <a:effectLst>
                  <a:outerShdw blurRad="38100" dist="38100" dir="2700000" algn="tl">
                    <a:srgbClr val="000000"/>
                  </a:outerShdw>
                </a:effectLst>
                <a:latin typeface="Myriad Pro" charset="0"/>
                <a:ea typeface="Myriad Pro" charset="0"/>
                <a:cs typeface="Myriad Pro" charset="0"/>
              </a:rPr>
              <a:t>Actions to Protect YOURSELF From Cancer</a:t>
            </a:r>
            <a:endParaRPr lang="en-US" sz="3600" dirty="0">
              <a:solidFill>
                <a:srgbClr val="FFFF99"/>
              </a:solidFill>
              <a:effectLst>
                <a:outerShdw blurRad="38100" dist="38100" dir="2700000" algn="tl">
                  <a:srgbClr val="000000">
                    <a:alpha val="43137"/>
                  </a:srgbClr>
                </a:outerShdw>
              </a:effectLst>
              <a:latin typeface="Myriad Pro" charset="0"/>
              <a:ea typeface="Myriad Pro" charset="0"/>
              <a:cs typeface="Myriad Pro" charset="0"/>
            </a:endParaRPr>
          </a:p>
        </p:txBody>
      </p:sp>
      <p:sp>
        <p:nvSpPr>
          <p:cNvPr id="4" name="Content Placeholder 3"/>
          <p:cNvSpPr>
            <a:spLocks noGrp="1"/>
          </p:cNvSpPr>
          <p:nvPr>
            <p:ph sz="quarter" idx="13"/>
          </p:nvPr>
        </p:nvSpPr>
        <p:spPr>
          <a:xfrm>
            <a:off x="914401" y="1417637"/>
            <a:ext cx="7391400" cy="4068763"/>
          </a:xfrm>
        </p:spPr>
        <p:txBody>
          <a:bodyPr>
            <a:normAutofit/>
          </a:bodyPr>
          <a:lstStyle/>
          <a:p>
            <a:pPr marL="457200" lvl="0" indent="-457200">
              <a:buFont typeface="+mj-lt"/>
              <a:buAutoNum type="arabicPeriod"/>
            </a:pPr>
            <a:r>
              <a:rPr lang="en-US" dirty="0">
                <a:latin typeface="Myriad Pro" charset="0"/>
                <a:ea typeface="Myriad Pro" charset="0"/>
                <a:cs typeface="Myriad Pro" charset="0"/>
              </a:rPr>
              <a:t>Use breathing apparatus from initial attack to finish of overhaul.</a:t>
            </a:r>
          </a:p>
          <a:p>
            <a:pPr marL="457200" lvl="0" indent="-457200">
              <a:buFont typeface="+mj-lt"/>
              <a:buAutoNum type="arabicPeriod"/>
            </a:pPr>
            <a:r>
              <a:rPr lang="en-US" dirty="0">
                <a:latin typeface="Myriad Pro" charset="0"/>
                <a:ea typeface="Myriad Pro" charset="0"/>
                <a:cs typeface="Myriad Pro" charset="0"/>
              </a:rPr>
              <a:t>Decontaminate protective equipment on emergency scene to remove as much smoke particles as possible.</a:t>
            </a:r>
          </a:p>
          <a:p>
            <a:pPr marL="457200" lvl="0" indent="-457200">
              <a:buFont typeface="+mj-lt"/>
              <a:buAutoNum type="arabicPeriod"/>
            </a:pPr>
            <a:r>
              <a:rPr lang="en-US" dirty="0">
                <a:latin typeface="Myriad Pro" charset="0"/>
                <a:ea typeface="Myriad Pro" charset="0"/>
                <a:cs typeface="Myriad Pro" charset="0"/>
              </a:rPr>
              <a:t>Use sanitary wipes to remove to smoke particles from head, neck , jaw, throat, underarms and hands while still at emergency scene.</a:t>
            </a:r>
          </a:p>
          <a:p>
            <a:pPr marL="457200" lvl="0" indent="-457200">
              <a:buFont typeface="+mj-lt"/>
              <a:buAutoNum type="arabicPeriod"/>
            </a:pPr>
            <a:r>
              <a:rPr lang="en-US" dirty="0">
                <a:latin typeface="Myriad Pro" charset="0"/>
                <a:ea typeface="Myriad Pro" charset="0"/>
                <a:cs typeface="Myriad Pro" charset="0"/>
              </a:rPr>
              <a:t>Wash your clothes immediately after a fire</a:t>
            </a:r>
          </a:p>
          <a:p>
            <a:pPr marL="457200" lvl="0" indent="-457200">
              <a:buFont typeface="+mj-lt"/>
              <a:buAutoNum type="arabicPeriod"/>
            </a:pPr>
            <a:r>
              <a:rPr lang="en-US" dirty="0">
                <a:latin typeface="Myriad Pro" charset="0"/>
                <a:ea typeface="Myriad Pro" charset="0"/>
                <a:cs typeface="Myriad Pro" charset="0"/>
              </a:rPr>
              <a:t>Shower or clean your body thoroughly after a fire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1" y="274638"/>
            <a:ext cx="7848600" cy="1143000"/>
          </a:xfrm>
        </p:spPr>
        <p:txBody>
          <a:bodyPr/>
          <a:lstStyle/>
          <a:p>
            <a:pPr algn="ctr">
              <a:defRPr/>
            </a:pPr>
            <a:r>
              <a:rPr lang="en-US" sz="3600" dirty="0">
                <a:effectLst>
                  <a:outerShdw blurRad="38100" dist="38100" dir="2700000" algn="tl">
                    <a:srgbClr val="000000"/>
                  </a:outerShdw>
                </a:effectLst>
                <a:latin typeface="Myriad Pro" charset="0"/>
                <a:ea typeface="Myriad Pro" charset="0"/>
                <a:cs typeface="Myriad Pro" charset="0"/>
              </a:rPr>
              <a:t>Actions to Protect YOURSELF From Cancer</a:t>
            </a:r>
            <a:endParaRPr lang="en-US" sz="3600" dirty="0">
              <a:solidFill>
                <a:srgbClr val="FFFF99"/>
              </a:solidFill>
              <a:effectLst>
                <a:outerShdw blurRad="38100" dist="38100" dir="2700000" algn="tl">
                  <a:srgbClr val="000000">
                    <a:alpha val="43137"/>
                  </a:srgbClr>
                </a:outerShdw>
              </a:effectLst>
              <a:latin typeface="Myriad Pro" charset="0"/>
              <a:ea typeface="Myriad Pro" charset="0"/>
              <a:cs typeface="Myriad Pro" charset="0"/>
            </a:endParaRPr>
          </a:p>
        </p:txBody>
      </p:sp>
      <p:sp>
        <p:nvSpPr>
          <p:cNvPr id="4" name="Content Placeholder 3"/>
          <p:cNvSpPr>
            <a:spLocks noGrp="1"/>
          </p:cNvSpPr>
          <p:nvPr>
            <p:ph sz="quarter" idx="13"/>
          </p:nvPr>
        </p:nvSpPr>
        <p:spPr>
          <a:xfrm>
            <a:off x="914401" y="1066800"/>
            <a:ext cx="7391400" cy="5059363"/>
          </a:xfrm>
        </p:spPr>
        <p:txBody>
          <a:bodyPr>
            <a:normAutofit/>
          </a:bodyPr>
          <a:lstStyle/>
          <a:p>
            <a:pPr marL="457200" lvl="0" indent="-457200">
              <a:buFont typeface="+mj-lt"/>
              <a:buAutoNum type="arabicPeriod" startAt="6"/>
            </a:pPr>
            <a:r>
              <a:rPr lang="en-US" dirty="0">
                <a:latin typeface="Myriad Pro" charset="0"/>
                <a:ea typeface="Myriad Pro" charset="0"/>
                <a:cs typeface="Myriad Pro" charset="0"/>
              </a:rPr>
              <a:t>Clean your protective equipment, gloves, hood and helmet after a fire</a:t>
            </a:r>
          </a:p>
          <a:p>
            <a:pPr marL="457200" lvl="0" indent="-457200">
              <a:buFont typeface="+mj-lt"/>
              <a:buAutoNum type="arabicPeriod" startAt="6"/>
            </a:pPr>
            <a:r>
              <a:rPr lang="en-US" dirty="0">
                <a:latin typeface="Myriad Pro" charset="0"/>
                <a:ea typeface="Myriad Pro" charset="0"/>
                <a:cs typeface="Myriad Pro" charset="0"/>
              </a:rPr>
              <a:t>Clean apparatus interior after a fire</a:t>
            </a:r>
          </a:p>
          <a:p>
            <a:pPr marL="457200" lvl="0" indent="-457200">
              <a:buFont typeface="+mj-lt"/>
              <a:buAutoNum type="arabicPeriod" startAt="6"/>
            </a:pPr>
            <a:r>
              <a:rPr lang="en-US" dirty="0">
                <a:latin typeface="Myriad Pro" charset="0"/>
                <a:ea typeface="Myriad Pro" charset="0"/>
                <a:cs typeface="Myriad Pro" charset="0"/>
              </a:rPr>
              <a:t>Do not take contaminated clothes or protective equipment to your home</a:t>
            </a:r>
          </a:p>
          <a:p>
            <a:pPr marL="457200" lvl="0" indent="-457200">
              <a:buFont typeface="+mj-lt"/>
              <a:buAutoNum type="arabicPeriod" startAt="6"/>
            </a:pPr>
            <a:r>
              <a:rPr lang="en-US" dirty="0">
                <a:latin typeface="Myriad Pro" charset="0"/>
                <a:ea typeface="Myriad Pro" charset="0"/>
                <a:cs typeface="Myriad Pro" charset="0"/>
              </a:rPr>
              <a:t>Do not take protective clothing into living or sleeping quarters</a:t>
            </a:r>
          </a:p>
          <a:p>
            <a:pPr marL="457200" lvl="0" indent="-457200">
              <a:buFont typeface="+mj-lt"/>
              <a:buAutoNum type="arabicPeriod" startAt="6"/>
            </a:pPr>
            <a:r>
              <a:rPr lang="en-US" dirty="0">
                <a:latin typeface="Myriad Pro" charset="0"/>
                <a:ea typeface="Myriad Pro" charset="0"/>
                <a:cs typeface="Myriad Pro" charset="0"/>
              </a:rPr>
              <a:t>Do not use tobacco products</a:t>
            </a:r>
          </a:p>
          <a:p>
            <a:pPr marL="457200" lvl="0" indent="-457200">
              <a:buFont typeface="+mj-lt"/>
              <a:buAutoNum type="arabicPeriod" startAt="6"/>
            </a:pPr>
            <a:r>
              <a:rPr lang="en-US" dirty="0">
                <a:latin typeface="Myriad Pro" charset="0"/>
                <a:ea typeface="Myriad Pro" charset="0"/>
                <a:cs typeface="Myriad Pro" charset="0"/>
              </a:rPr>
              <a:t>Use sunscreen</a:t>
            </a:r>
          </a:p>
        </p:txBody>
      </p:sp>
    </p:spTree>
    <p:extLst>
      <p:ext uri="{BB962C8B-B14F-4D97-AF65-F5344CB8AC3E}">
        <p14:creationId xmlns:p14="http://schemas.microsoft.com/office/powerpoint/2010/main" val="425794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44562"/>
          </a:xfrm>
        </p:spPr>
        <p:txBody>
          <a:bodyPr/>
          <a:lstStyle/>
          <a:p>
            <a:pPr algn="ctr"/>
            <a:r>
              <a:rPr lang="en-US" dirty="0">
                <a:latin typeface="Myriad Pro" charset="0"/>
                <a:ea typeface="Myriad Pro" charset="0"/>
                <a:cs typeface="Myriad Pro" charset="0"/>
              </a:rPr>
              <a:t>Firefighter Challenge</a:t>
            </a:r>
          </a:p>
        </p:txBody>
      </p:sp>
      <p:sp>
        <p:nvSpPr>
          <p:cNvPr id="3" name="Content Placeholder 2"/>
          <p:cNvSpPr>
            <a:spLocks noGrp="1"/>
          </p:cNvSpPr>
          <p:nvPr>
            <p:ph sz="quarter" idx="13"/>
          </p:nvPr>
        </p:nvSpPr>
        <p:spPr>
          <a:xfrm>
            <a:off x="709612" y="1066800"/>
            <a:ext cx="7724775" cy="4495800"/>
          </a:xfrm>
        </p:spPr>
        <p:txBody>
          <a:bodyPr>
            <a:normAutofit fontScale="92500" lnSpcReduction="10000"/>
          </a:bodyPr>
          <a:lstStyle/>
          <a:p>
            <a:r>
              <a:rPr lang="en-US" dirty="0">
                <a:latin typeface="Myriad Pro" charset="0"/>
                <a:ea typeface="Myriad Pro" charset="0"/>
                <a:cs typeface="Myriad Pro" charset="0"/>
              </a:rPr>
              <a:t>We are all responsible for our own safety.</a:t>
            </a:r>
          </a:p>
          <a:p>
            <a:r>
              <a:rPr lang="en-US" dirty="0">
                <a:latin typeface="Myriad Pro" charset="0"/>
                <a:ea typeface="Myriad Pro" charset="0"/>
                <a:cs typeface="Myriad Pro" charset="0"/>
              </a:rPr>
              <a:t>If you don’t take care of yourself who do you expect to take care of you?</a:t>
            </a:r>
          </a:p>
          <a:p>
            <a:r>
              <a:rPr lang="en-US" dirty="0">
                <a:latin typeface="Myriad Pro" charset="0"/>
                <a:ea typeface="Myriad Pro" charset="0"/>
                <a:cs typeface="Myriad Pro" charset="0"/>
              </a:rPr>
              <a:t>Safety has to be our #1 Priority.</a:t>
            </a:r>
          </a:p>
          <a:p>
            <a:r>
              <a:rPr lang="en-US" dirty="0">
                <a:latin typeface="Myriad Pro" charset="0"/>
                <a:ea typeface="Myriad Pro" charset="0"/>
                <a:cs typeface="Myriad Pro" charset="0"/>
              </a:rPr>
              <a:t>More Firefighters are dying each and every year from Cancer, far more than any other category. LODD doesn’t tell the whole story!</a:t>
            </a:r>
          </a:p>
          <a:p>
            <a:r>
              <a:rPr lang="en-US" dirty="0">
                <a:latin typeface="Myriad Pro" charset="0"/>
                <a:ea typeface="Myriad Pro" charset="0"/>
                <a:cs typeface="Myriad Pro" charset="0"/>
              </a:rPr>
              <a:t>We must change our culture and not accept Firefighters NOT using their PPE &amp; SCBA.</a:t>
            </a:r>
          </a:p>
          <a:p>
            <a:r>
              <a:rPr lang="en-US" dirty="0">
                <a:latin typeface="Myriad Pro" charset="0"/>
                <a:ea typeface="Myriad Pro" charset="0"/>
                <a:cs typeface="Myriad Pro" charset="0"/>
              </a:rPr>
              <a:t>It takes all of us to make this happen.</a:t>
            </a:r>
          </a:p>
          <a:p>
            <a:r>
              <a:rPr lang="en-US" dirty="0">
                <a:latin typeface="Myriad Pro" charset="0"/>
                <a:ea typeface="Myriad Pro" charset="0"/>
                <a:cs typeface="Myriad Pro" charset="0"/>
              </a:rPr>
              <a:t>Start today and start “Saving Our Own!”</a:t>
            </a:r>
          </a:p>
        </p:txBody>
      </p:sp>
    </p:spTree>
    <p:extLst>
      <p:ext uri="{BB962C8B-B14F-4D97-AF65-F5344CB8AC3E}">
        <p14:creationId xmlns:p14="http://schemas.microsoft.com/office/powerpoint/2010/main" val="98358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152400"/>
            <a:ext cx="8001000" cy="1295400"/>
          </a:xfrm>
          <a:solidFill>
            <a:schemeClr val="bg2">
              <a:alpha val="80000"/>
            </a:schemeClr>
          </a:solidFill>
          <a:ln>
            <a:solidFill>
              <a:schemeClr val="bg2"/>
            </a:solidFill>
          </a:ln>
        </p:spPr>
        <p:txBody>
          <a:bodyPr/>
          <a:lstStyle/>
          <a:p>
            <a:pPr algn="ctr" eaLnBrk="1" hangingPunct="1">
              <a:defRPr/>
            </a:pPr>
            <a:r>
              <a:rPr lang="en-US" dirty="0">
                <a:effectLst>
                  <a:outerShdw blurRad="38100" dist="38100" dir="2700000" algn="tl">
                    <a:srgbClr val="000000"/>
                  </a:outerShdw>
                </a:effectLst>
                <a:latin typeface="Myriad Pro" charset="0"/>
                <a:ea typeface="Myriad Pro" charset="0"/>
                <a:cs typeface="Myriad Pro" charset="0"/>
              </a:rPr>
              <a:t>What is Cancer?</a:t>
            </a:r>
          </a:p>
        </p:txBody>
      </p:sp>
      <p:sp>
        <p:nvSpPr>
          <p:cNvPr id="8195" name="Rectangle 3"/>
          <p:cNvSpPr>
            <a:spLocks noGrp="1" noChangeArrowheads="1"/>
          </p:cNvSpPr>
          <p:nvPr>
            <p:ph sz="quarter" idx="13"/>
          </p:nvPr>
        </p:nvSpPr>
        <p:spPr>
          <a:xfrm>
            <a:off x="228600" y="533400"/>
            <a:ext cx="8610600" cy="6096000"/>
          </a:xfrm>
        </p:spPr>
        <p:txBody>
          <a:bodyPr>
            <a:normAutofit/>
          </a:bodyPr>
          <a:lstStyle/>
          <a:p>
            <a:pPr>
              <a:buClr>
                <a:srgbClr val="FFFF66"/>
              </a:buClr>
            </a:pPr>
            <a:r>
              <a:rPr lang="en-US" sz="1800" dirty="0">
                <a:effectLst>
                  <a:outerShdw blurRad="38100" dist="38100" dir="2700000" algn="tl">
                    <a:srgbClr val="000000">
                      <a:alpha val="43137"/>
                    </a:srgbClr>
                  </a:outerShdw>
                </a:effectLst>
                <a:latin typeface="Myriad Pro" charset="0"/>
                <a:ea typeface="Myriad Pro" charset="0"/>
                <a:cs typeface="Myriad Pro" charset="0"/>
              </a:rPr>
              <a:t>Cancer: Is an abnormal growth of cells which tend to proliferate in an uncontrolled way and, in some cases, to metastasize (spread). </a:t>
            </a:r>
          </a:p>
          <a:p>
            <a:pPr>
              <a:buClr>
                <a:srgbClr val="FFFF66"/>
              </a:buClr>
            </a:pPr>
            <a:r>
              <a:rPr lang="en-US" sz="1800" dirty="0">
                <a:effectLst>
                  <a:outerShdw blurRad="38100" dist="38100" dir="2700000" algn="tl">
                    <a:srgbClr val="000000">
                      <a:alpha val="43137"/>
                    </a:srgbClr>
                  </a:outerShdw>
                </a:effectLst>
                <a:latin typeface="Myriad Pro" charset="0"/>
                <a:ea typeface="Myriad Pro" charset="0"/>
                <a:cs typeface="Myriad Pro" charset="0"/>
              </a:rPr>
              <a:t>Cancer is a group of more than 100 different and distinctive diseases. </a:t>
            </a:r>
          </a:p>
          <a:p>
            <a:pPr>
              <a:buClr>
                <a:srgbClr val="FFFF66"/>
              </a:buClr>
            </a:pPr>
            <a:r>
              <a:rPr lang="en-US" sz="1800" dirty="0">
                <a:effectLst>
                  <a:outerShdw blurRad="38100" dist="38100" dir="2700000" algn="tl">
                    <a:srgbClr val="000000">
                      <a:alpha val="43137"/>
                    </a:srgbClr>
                  </a:outerShdw>
                </a:effectLst>
                <a:latin typeface="Myriad Pro" charset="0"/>
                <a:ea typeface="Myriad Pro" charset="0"/>
                <a:cs typeface="Myriad Pro" charset="0"/>
              </a:rPr>
              <a:t>Cancer can involve any tissue of the body and have many different forms in each body area. Most cancers are named for the type of cell or organ in which they start. </a:t>
            </a:r>
          </a:p>
          <a:p>
            <a:pPr>
              <a:buClr>
                <a:srgbClr val="FFFF66"/>
              </a:buClr>
            </a:pPr>
            <a:r>
              <a:rPr lang="en-US" sz="1800" dirty="0">
                <a:effectLst>
                  <a:outerShdw blurRad="38100" dist="38100" dir="2700000" algn="tl">
                    <a:srgbClr val="000000">
                      <a:alpha val="43137"/>
                    </a:srgbClr>
                  </a:outerShdw>
                </a:effectLst>
                <a:latin typeface="Myriad Pro" charset="0"/>
                <a:ea typeface="Myriad Pro" charset="0"/>
                <a:cs typeface="Myriad Pro" charset="0"/>
              </a:rPr>
              <a:t>Cancer may occur anywhere in the body. In women, breast cancer is one of the most common. In men, it’s prostate cancer. Lung cancer and colorectal cancer affect both men and women in high numbers.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325562"/>
          </a:xfrm>
        </p:spPr>
        <p:txBody>
          <a:bodyPr/>
          <a:lstStyle/>
          <a:p>
            <a:pPr algn="ctr"/>
            <a:r>
              <a:rPr lang="en-US" sz="6600" u="sng" dirty="0">
                <a:latin typeface="Myriad Pro" charset="0"/>
                <a:ea typeface="Myriad Pro" charset="0"/>
                <a:cs typeface="Myriad Pro" charset="0"/>
              </a:rPr>
              <a:t>Stay Safe!</a:t>
            </a:r>
            <a:endParaRPr lang="en-US" sz="6600" i="1" dirty="0">
              <a:latin typeface="Myriad Pro" charset="0"/>
              <a:ea typeface="Myriad Pro" charset="0"/>
              <a:cs typeface="Myriad Pro" charset="0"/>
            </a:endParaRPr>
          </a:p>
        </p:txBody>
      </p:sp>
      <p:pic>
        <p:nvPicPr>
          <p:cNvPr id="1026" name="Picture 2" descr="C:\Users\sgiordan\AppData\Local\Microsoft\Windows\Temporary Internet Files\Content.IE5\K41CKGOD\9166692726_230397d29e[1].jpg"/>
          <p:cNvPicPr>
            <a:picLocks noGrp="1" noChangeAspect="1" noChangeArrowheads="1"/>
          </p:cNvPicPr>
          <p:nvPr>
            <p:ph sz="quarter" idx="13"/>
          </p:nvPr>
        </p:nvPicPr>
        <p:blipFill>
          <a:blip r:embed="rId2">
            <a:extLst>
              <a:ext uri="{28A0092B-C50C-407E-A947-70E740481C1C}">
                <a14:useLocalDpi xmlns:a14="http://schemas.microsoft.com/office/drawing/2010/main"/>
              </a:ext>
            </a:extLst>
          </a:blip>
          <a:stretch>
            <a:fillRect/>
          </a:stretch>
        </p:blipFill>
        <p:spPr bwMode="auto">
          <a:xfrm>
            <a:off x="1933770" y="2063750"/>
            <a:ext cx="4957372" cy="331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9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74638"/>
            <a:ext cx="7772400" cy="1143000"/>
          </a:xfrm>
        </p:spPr>
        <p:txBody>
          <a:bodyPr/>
          <a:lstStyle/>
          <a:p>
            <a:pPr algn="ctr">
              <a:defRPr/>
            </a:pPr>
            <a:r>
              <a:rPr lang="en-US" dirty="0">
                <a:effectLst>
                  <a:outerShdw blurRad="38100" dist="38100" dir="2700000" algn="tl">
                    <a:srgbClr val="000000"/>
                  </a:outerShdw>
                </a:effectLst>
                <a:latin typeface="Myriad Pro" charset="0"/>
                <a:ea typeface="Myriad Pro" charset="0"/>
                <a:cs typeface="Myriad Pro" charset="0"/>
              </a:rPr>
              <a:t>References</a:t>
            </a:r>
            <a:endParaRPr lang="en-US" dirty="0">
              <a:latin typeface="Myriad Pro" charset="0"/>
              <a:ea typeface="Myriad Pro" charset="0"/>
              <a:cs typeface="Myriad Pro" charset="0"/>
            </a:endParaRPr>
          </a:p>
        </p:txBody>
      </p:sp>
      <p:sp>
        <p:nvSpPr>
          <p:cNvPr id="43011" name="Content Placeholder 2"/>
          <p:cNvSpPr>
            <a:spLocks noGrp="1"/>
          </p:cNvSpPr>
          <p:nvPr>
            <p:ph sz="quarter" idx="13"/>
          </p:nvPr>
        </p:nvSpPr>
        <p:spPr>
          <a:xfrm>
            <a:off x="228600" y="838200"/>
            <a:ext cx="8458201" cy="5715000"/>
          </a:xfrm>
          <a:effectLst>
            <a:outerShdw blurRad="50800" dist="50800" dir="5400000" algn="ctr" rotWithShape="0">
              <a:schemeClr val="bg2"/>
            </a:outerShdw>
          </a:effectLst>
        </p:spPr>
        <p:txBody>
          <a:bodyPr>
            <a:normAutofit/>
          </a:bodyPr>
          <a:lstStyle/>
          <a:p>
            <a:pPr>
              <a:buClr>
                <a:srgbClr val="FFFF66"/>
              </a:buClr>
            </a:pPr>
            <a:r>
              <a:rPr lang="en-US" sz="900" dirty="0">
                <a:latin typeface="Myriad Pro" charset="0"/>
                <a:ea typeface="Myriad Pro" charset="0"/>
                <a:cs typeface="Myriad Pro" charset="0"/>
              </a:rPr>
              <a:t>Taking Action Against Cancer in the Fire Service white paper</a:t>
            </a:r>
          </a:p>
          <a:p>
            <a:pPr>
              <a:buClr>
                <a:srgbClr val="FFFF66"/>
              </a:buClr>
            </a:pPr>
            <a:r>
              <a:rPr lang="en-US" sz="900" dirty="0">
                <a:latin typeface="Myriad Pro" charset="0"/>
                <a:ea typeface="Myriad Pro" charset="0"/>
                <a:cs typeface="Myriad Pro" charset="0"/>
              </a:rPr>
              <a:t>SAFD Cancer Prevention SOP</a:t>
            </a:r>
          </a:p>
          <a:p>
            <a:pPr>
              <a:buClr>
                <a:srgbClr val="FFFF66"/>
              </a:buClr>
            </a:pPr>
            <a:r>
              <a:rPr lang="en-US" sz="900" dirty="0">
                <a:latin typeface="Myriad Pro" charset="0"/>
                <a:ea typeface="Myriad Pro" charset="0"/>
                <a:cs typeface="Myriad Pro" charset="0"/>
              </a:rPr>
              <a:t>The Toxic Hot Seat, HBO</a:t>
            </a:r>
          </a:p>
          <a:p>
            <a:pPr>
              <a:buClr>
                <a:srgbClr val="FFFF66"/>
              </a:buClr>
            </a:pPr>
            <a:r>
              <a:rPr lang="en-US" sz="900" dirty="0">
                <a:latin typeface="Myriad Pro" charset="0"/>
                <a:ea typeface="Myriad Pro" charset="0"/>
                <a:cs typeface="Myriad Pro" charset="0"/>
                <a:hlinkClick r:id="rId3"/>
              </a:rPr>
              <a:t>http://monographs.iarc.fr/ENG/Classification/</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4"/>
              </a:rPr>
              <a:t>http://www.firerescue1.com/fire-products/Personal-protective-equipment-ppe/articles/1658839-8-ways-to-protect-against-cancer-with-PPE/</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5"/>
              </a:rPr>
              <a:t>http://www.modernfirefighter.com/cancer-the-unseen-firefighter-killer/</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rPr>
              <a:t>http://www.breastcancer.org/symptoms/understand_bc/risk/understanding</a:t>
            </a:r>
          </a:p>
          <a:p>
            <a:pPr>
              <a:buClr>
                <a:srgbClr val="FFFF66"/>
              </a:buClr>
            </a:pPr>
            <a:r>
              <a:rPr lang="en-US" sz="900" dirty="0">
                <a:latin typeface="Myriad Pro" charset="0"/>
                <a:ea typeface="Myriad Pro" charset="0"/>
                <a:cs typeface="Myriad Pro" charset="0"/>
              </a:rPr>
              <a:t>Diesel Emissions in Fire Stations; Greg Michalak</a:t>
            </a:r>
          </a:p>
          <a:p>
            <a:pPr>
              <a:buClr>
                <a:srgbClr val="FFFF66"/>
              </a:buClr>
            </a:pPr>
            <a:r>
              <a:rPr lang="en-US" sz="900" dirty="0">
                <a:latin typeface="Myriad Pro" charset="0"/>
                <a:ea typeface="Myriad Pro" charset="0"/>
                <a:cs typeface="Myriad Pro" charset="0"/>
              </a:rPr>
              <a:t>A Study on Chemicals Found in the Overhaul Phase of Structure Fires Using Advanced Portable Air Monitoring available for Chemical Speciation; Regional Hazardous Materials Team HM09-Tualatin Valley Fire &amp; Rescue Office of State Fire Marshal</a:t>
            </a:r>
          </a:p>
          <a:p>
            <a:pPr>
              <a:buClr>
                <a:srgbClr val="FFFF66"/>
              </a:buClr>
            </a:pPr>
            <a:r>
              <a:rPr lang="en-US" sz="900" dirty="0">
                <a:latin typeface="Myriad Pro" charset="0"/>
                <a:ea typeface="Myriad Pro" charset="0"/>
                <a:cs typeface="Myriad Pro" charset="0"/>
              </a:rPr>
              <a:t>Mortality and Cancer Incidence in a Pooled-Cohort of US Firefighters from San Francisco, Chicago, and Philadelphia (1950-2009); </a:t>
            </a:r>
            <a:r>
              <a:rPr lang="fr-FR" sz="900" dirty="0">
                <a:latin typeface="Myriad Pro" charset="0"/>
                <a:ea typeface="Myriad Pro" charset="0"/>
                <a:cs typeface="Myriad Pro" charset="0"/>
              </a:rPr>
              <a:t>Daniels RD, </a:t>
            </a:r>
            <a:r>
              <a:rPr lang="en-US" sz="900" dirty="0">
                <a:latin typeface="Myriad Pro" charset="0"/>
                <a:ea typeface="Myriad Pro" charset="0"/>
                <a:cs typeface="Myriad Pro" charset="0"/>
              </a:rPr>
              <a:t>Kubale TL, Yiin JH, </a:t>
            </a:r>
            <a:r>
              <a:rPr lang="fr-FR" sz="900" dirty="0">
                <a:latin typeface="Myriad Pro" charset="0"/>
                <a:ea typeface="Myriad Pro" charset="0"/>
                <a:cs typeface="Myriad Pro" charset="0"/>
              </a:rPr>
              <a:t>et al. Occup Environ Med 2013;0:1–10. doi:10.1136/oemed-2013-101662.</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rPr>
              <a:t>Exposure–response relationships for select cancer and non-cancer health outcomes in a cohort of US firefighters from San Francisco, Chicago and Philadelphia (1950–2009); </a:t>
            </a:r>
            <a:r>
              <a:rPr lang="fr-FR" sz="900" dirty="0">
                <a:latin typeface="Myriad Pro" charset="0"/>
                <a:ea typeface="Myriad Pro" charset="0"/>
                <a:cs typeface="Myriad Pro" charset="0"/>
              </a:rPr>
              <a:t>Daniels RD, Bertke S, Dahm MM, et al. Occup Environ Med 2015;0:1–8. doi:10.1136/oemed-2014-102671. </a:t>
            </a:r>
          </a:p>
          <a:p>
            <a:pPr>
              <a:buClr>
                <a:srgbClr val="FFFF66"/>
              </a:buClr>
            </a:pPr>
            <a:r>
              <a:rPr lang="en-US" sz="900" dirty="0">
                <a:latin typeface="Myriad Pro" charset="0"/>
                <a:ea typeface="Myriad Pro" charset="0"/>
                <a:cs typeface="Myriad Pro" charset="0"/>
              </a:rPr>
              <a:t>Fluorescent Aerosol Screening Test  (FAST) Test Report – RTI International; Prepared by Jay Hill and prepared for Jeffrey O. Stull.</a:t>
            </a:r>
          </a:p>
          <a:p>
            <a:endParaRPr lang="en-US" sz="900" dirty="0">
              <a:latin typeface="Myriad Pro" charset="0"/>
              <a:ea typeface="Myriad Pro" charset="0"/>
              <a:cs typeface="Myriad Pro" charset="0"/>
            </a:endParaRPr>
          </a:p>
          <a:p>
            <a:endParaRPr lang="en-US" sz="900" dirty="0">
              <a:ea typeface="ＭＳ Ｐゴシック"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74638"/>
            <a:ext cx="7772400" cy="1143000"/>
          </a:xfrm>
        </p:spPr>
        <p:txBody>
          <a:bodyPr/>
          <a:lstStyle/>
          <a:p>
            <a:pPr algn="ctr"/>
            <a:r>
              <a:rPr lang="en-US" dirty="0">
                <a:latin typeface="Myriad Pro" charset="0"/>
                <a:ea typeface="Myriad Pro" charset="0"/>
                <a:cs typeface="Myriad Pro" charset="0"/>
              </a:rPr>
              <a:t>References </a:t>
            </a:r>
            <a:r>
              <a:rPr lang="en-US" sz="2000" dirty="0">
                <a:latin typeface="Myriad Pro" charset="0"/>
                <a:ea typeface="Myriad Pro" charset="0"/>
                <a:cs typeface="Myriad Pro" charset="0"/>
              </a:rPr>
              <a:t> </a:t>
            </a:r>
          </a:p>
        </p:txBody>
      </p:sp>
      <p:sp>
        <p:nvSpPr>
          <p:cNvPr id="3" name="Content Placeholder 2"/>
          <p:cNvSpPr>
            <a:spLocks noGrp="1"/>
          </p:cNvSpPr>
          <p:nvPr>
            <p:ph sz="quarter" idx="13"/>
          </p:nvPr>
        </p:nvSpPr>
        <p:spPr>
          <a:xfrm>
            <a:off x="457200" y="1447800"/>
            <a:ext cx="8686800" cy="4678363"/>
          </a:xfrm>
        </p:spPr>
        <p:txBody>
          <a:bodyPr>
            <a:normAutofit/>
          </a:bodyPr>
          <a:lstStyle/>
          <a:p>
            <a:pPr>
              <a:buClr>
                <a:srgbClr val="FFFF66"/>
              </a:buClr>
            </a:pPr>
            <a:r>
              <a:rPr lang="en-US" sz="900" dirty="0">
                <a:latin typeface="Myriad Pro" charset="0"/>
                <a:ea typeface="Myriad Pro" charset="0"/>
                <a:cs typeface="Myriad Pro" charset="0"/>
                <a:hlinkClick r:id="rId2"/>
              </a:rPr>
              <a:t>http://monographs.iarc.fr/ENG/Monographs/vol98/mono98-7.pdf</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3"/>
              </a:rPr>
              <a:t>http://www.huffingtonpost.com/marcia-g-yerman/toxic-hot-seat-ignitesaw_b_4338572.html</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rPr>
              <a:t>Evaluation of Chemical and Particle Exposures During Vehicle Fire Suppression Training; NIOSH</a:t>
            </a:r>
          </a:p>
          <a:p>
            <a:pPr>
              <a:buClr>
                <a:srgbClr val="FFFF66"/>
              </a:buClr>
            </a:pPr>
            <a:r>
              <a:rPr lang="en-US" sz="900" dirty="0">
                <a:latin typeface="Myriad Pro" charset="0"/>
                <a:ea typeface="Myriad Pro" charset="0"/>
                <a:cs typeface="Myriad Pro" charset="0"/>
              </a:rPr>
              <a:t>Evaluation of Dermal  Exposure to Polycyclic Aromatic Hydrocarbons in Firefighters; USDHHS, CDC, NIOSH</a:t>
            </a:r>
          </a:p>
          <a:p>
            <a:pPr>
              <a:buClr>
                <a:srgbClr val="FFFF66"/>
              </a:buClr>
            </a:pPr>
            <a:r>
              <a:rPr lang="en-US" sz="900" dirty="0">
                <a:latin typeface="Myriad Pro" charset="0"/>
                <a:ea typeface="Myriad Pro" charset="0"/>
                <a:cs typeface="Myriad Pro" charset="0"/>
              </a:rPr>
              <a:t>Exposure of Firefighters to Diesel Emissions in Fire Stations; Southern Occupational Health Center and Division of Environmental and Occupational Health Sciences.</a:t>
            </a:r>
          </a:p>
          <a:p>
            <a:pPr>
              <a:buClr>
                <a:srgbClr val="FFFF66"/>
              </a:buClr>
            </a:pPr>
            <a:r>
              <a:rPr lang="en-US" sz="900" dirty="0">
                <a:latin typeface="Myriad Pro" charset="0"/>
                <a:ea typeface="Myriad Pro" charset="0"/>
                <a:cs typeface="Myriad Pro" charset="0"/>
              </a:rPr>
              <a:t>Cancer Incidence Among Firefighters: 45 years of follow-up in five Nordic Countries; Pukkala E, Martinsen JI, Weiderpass E.</a:t>
            </a:r>
          </a:p>
          <a:p>
            <a:pPr>
              <a:buClr>
                <a:srgbClr val="FFFF66"/>
              </a:buClr>
            </a:pPr>
            <a:r>
              <a:rPr lang="en-US" sz="900" dirty="0">
                <a:latin typeface="Myriad Pro" charset="0"/>
                <a:ea typeface="Myriad Pro" charset="0"/>
                <a:cs typeface="Myriad Pro" charset="0"/>
              </a:rPr>
              <a:t>Characterization of Firefighter Exposures During Fire Overhaul; Boldstad-Johnson, Dawn M., Burgess; Jefferey L., Crutchfield; Clifton D., Storment; Steve, Gerkin, Richard; Wilson, Jeffrey R.</a:t>
            </a:r>
          </a:p>
          <a:p>
            <a:pPr>
              <a:buClr>
                <a:srgbClr val="FFFF66"/>
              </a:buClr>
            </a:pPr>
            <a:r>
              <a:rPr lang="en-US" sz="900" dirty="0">
                <a:latin typeface="Myriad Pro" charset="0"/>
                <a:ea typeface="Myriad Pro" charset="0"/>
                <a:cs typeface="Myriad Pro" charset="0"/>
              </a:rPr>
              <a:t>Cancer Risk Among Firefighters: A Review  and Meta-analysis of 32 Studies; Grace K. LeMasters, PhD; Ash M. Genaidy, PhD; Paul Succop, PhD; James Deddens, PhD; Tarek Sobeih, MD, PhD; Heriberto Barriera-Viruet, PhD; Kari Dunning, PhD; James Lockey, MD, MS.</a:t>
            </a:r>
          </a:p>
          <a:p>
            <a:pPr>
              <a:buClr>
                <a:srgbClr val="FFFF66"/>
              </a:buClr>
            </a:pPr>
            <a:r>
              <a:rPr lang="en-US" sz="900" dirty="0">
                <a:latin typeface="Myriad Pro" charset="0"/>
                <a:ea typeface="Myriad Pro" charset="0"/>
                <a:cs typeface="Myriad Pro" charset="0"/>
                <a:hlinkClick r:id="rId4"/>
              </a:rPr>
              <a:t>http://www.cancer.org/cancer/cancerbasics/lifetime-probability-of-developing-or-dying-from-cancer</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5"/>
              </a:rPr>
              <a:t>https://www.fsi.illinois.edu/newsDetail.cfm?news_id=172</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rPr>
              <a:t>American Cancer Society</a:t>
            </a:r>
          </a:p>
          <a:p>
            <a:pPr>
              <a:buClr>
                <a:srgbClr val="FFFF66"/>
              </a:buClr>
            </a:pPr>
            <a:r>
              <a:rPr lang="en-US" sz="900" dirty="0">
                <a:latin typeface="Myriad Pro" charset="0"/>
                <a:ea typeface="Myriad Pro" charset="0"/>
                <a:cs typeface="Myriad Pro" charset="0"/>
              </a:rPr>
              <a:t>http://www.fireengineering.com/articles/2010/08/extinguishing-ff-cancer.html</a:t>
            </a:r>
          </a:p>
          <a:p>
            <a:endParaRPr lang="en-US" sz="900" dirty="0">
              <a:latin typeface="Myriad Pro" charset="0"/>
              <a:ea typeface="Myriad Pro" charset="0"/>
              <a:cs typeface="Myriad Pro" charset="0"/>
            </a:endParaRPr>
          </a:p>
          <a:p>
            <a:endParaRPr lang="en-US" sz="900" dirty="0">
              <a:latin typeface="Myriad Pro" charset="0"/>
              <a:ea typeface="Myriad Pro" charset="0"/>
              <a:cs typeface="Myriad Pro"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685800"/>
          </a:xfrm>
        </p:spPr>
        <p:txBody>
          <a:bodyPr/>
          <a:lstStyle/>
          <a:p>
            <a:pPr algn="ctr"/>
            <a:r>
              <a:rPr lang="en-US" dirty="0">
                <a:latin typeface="Myriad Pro" charset="0"/>
                <a:ea typeface="Myriad Pro" charset="0"/>
                <a:cs typeface="Myriad Pro" charset="0"/>
              </a:rPr>
              <a:t>References </a:t>
            </a:r>
            <a:endParaRPr lang="en-US" sz="2000" dirty="0">
              <a:latin typeface="Myriad Pro" charset="0"/>
              <a:ea typeface="Myriad Pro" charset="0"/>
              <a:cs typeface="Myriad Pro" charset="0"/>
            </a:endParaRPr>
          </a:p>
        </p:txBody>
      </p:sp>
      <p:sp>
        <p:nvSpPr>
          <p:cNvPr id="3" name="Content Placeholder 2"/>
          <p:cNvSpPr>
            <a:spLocks noGrp="1"/>
          </p:cNvSpPr>
          <p:nvPr>
            <p:ph sz="quarter" idx="13"/>
          </p:nvPr>
        </p:nvSpPr>
        <p:spPr>
          <a:xfrm>
            <a:off x="76200" y="228600"/>
            <a:ext cx="8943975" cy="5897563"/>
          </a:xfrm>
        </p:spPr>
        <p:txBody>
          <a:bodyPr>
            <a:normAutofit/>
          </a:bodyPr>
          <a:lstStyle/>
          <a:p>
            <a:pPr>
              <a:buClr>
                <a:srgbClr val="FFFF66"/>
              </a:buClr>
            </a:pPr>
            <a:r>
              <a:rPr lang="en-US" sz="900" dirty="0">
                <a:latin typeface="Myriad Pro" charset="0"/>
                <a:ea typeface="Myriad Pro" charset="0"/>
                <a:cs typeface="Myriad Pro" charset="0"/>
                <a:hlinkClick r:id="rId3"/>
              </a:rPr>
              <a:t>https://www.osha.gov/SLTC/dieselexhaust/chemical.html</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4"/>
              </a:rPr>
              <a:t>http://www.911healthwatch.org/cancer/</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5"/>
              </a:rPr>
              <a:t>http://www.iafc.org/Operations/LegacyArticleDetail.cfm?ItemNumber=3356</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6"/>
              </a:rPr>
              <a:t>http://monographs.iarc.fr/ENG/Monographs/vol100F/mono100F-21.pdf</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7"/>
              </a:rPr>
              <a:t>https://eh.uc.edu/assets/news/11-27-2010-Lemasters.pdf</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8"/>
              </a:rPr>
              <a:t>https://en.wikipedia.org/wiki/Chimney_sweeps%27_carcinoma</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rPr>
              <a:t>Systemic Exposure to PAHs and Benzene in Firefighters Suppressing Controlled Structure Fires; Kenneth W. Fent, Judith Eisenberg, John Snawder, Deborah Sammons, Joachim D. Pleil, Matthew A. Stiegel, Charles Mueller, Gavin P. Horn, James Dalto.</a:t>
            </a:r>
          </a:p>
          <a:p>
            <a:pPr>
              <a:buClr>
                <a:srgbClr val="FFFF66"/>
              </a:buClr>
            </a:pPr>
            <a:r>
              <a:rPr lang="en-US" sz="900" dirty="0">
                <a:latin typeface="Myriad Pro" charset="0"/>
                <a:ea typeface="Myriad Pro" charset="0"/>
                <a:cs typeface="Myriad Pro" charset="0"/>
                <a:hlinkClick r:id="rId9"/>
              </a:rPr>
              <a:t>http://www.iarc.fr/en/media-centre/pr/2007/pr180.html</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10"/>
              </a:rPr>
              <a:t>http://www.firerescue1.com/fire-products/hoods/articles/1677809-How-to-improve-the-next-gen-firefighter-hood/</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rPr>
              <a:t>Paul Combs, illustrations</a:t>
            </a:r>
          </a:p>
          <a:p>
            <a:pPr>
              <a:buClr>
                <a:srgbClr val="FFFF66"/>
              </a:buClr>
            </a:pPr>
            <a:r>
              <a:rPr lang="en-US" sz="900" dirty="0">
                <a:latin typeface="Myriad Pro" charset="0"/>
                <a:ea typeface="Myriad Pro" charset="0"/>
                <a:cs typeface="Myriad Pro" charset="0"/>
                <a:hlinkClick r:id="rId11"/>
              </a:rPr>
              <a:t>http://www.firerescue1.com/fire-products/Personal-protective-equipment-ppe/articles/2154096-Firefighter-research-shows-PPE-exposure-risk/</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12"/>
              </a:rPr>
              <a:t>http://www.firefightercancersupport.org/wp-content/uploads/2013/06/fighting_fires_fighting_cancer.pdf</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13"/>
              </a:rPr>
              <a:t>http://www.iarc.fr/en/media-centre/pr/2012/pdfs/pr213_E.pdf</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hlinkClick r:id="rId14"/>
              </a:rPr>
              <a:t>http://www.fasny.com/cancer-fire-service/</a:t>
            </a:r>
            <a:endParaRPr lang="en-US" sz="900" dirty="0">
              <a:latin typeface="Myriad Pro" charset="0"/>
              <a:ea typeface="Myriad Pro" charset="0"/>
              <a:cs typeface="Myriad Pro" charset="0"/>
            </a:endParaRPr>
          </a:p>
          <a:p>
            <a:pPr>
              <a:buClr>
                <a:srgbClr val="FFFF66"/>
              </a:buClr>
            </a:pPr>
            <a:r>
              <a:rPr lang="en-US" sz="900" dirty="0">
                <a:latin typeface="Myriad Pro" charset="0"/>
                <a:ea typeface="Myriad Pro" charset="0"/>
                <a:cs typeface="Myriad Pro" charset="0"/>
              </a:rPr>
              <a:t>http://</a:t>
            </a:r>
            <a:r>
              <a:rPr lang="en-US" sz="900" dirty="0" err="1">
                <a:latin typeface="Myriad Pro" charset="0"/>
                <a:ea typeface="Myriad Pro" charset="0"/>
                <a:cs typeface="Myriad Pro" charset="0"/>
              </a:rPr>
              <a:t>www.sfexaminer.com</a:t>
            </a:r>
            <a:r>
              <a:rPr lang="en-US" sz="900" dirty="0">
                <a:latin typeface="Myriad Pro" charset="0"/>
                <a:ea typeface="Myriad Pro" charset="0"/>
                <a:cs typeface="Myriad Pro" charset="0"/>
              </a:rPr>
              <a:t>/</a:t>
            </a:r>
            <a:r>
              <a:rPr lang="en-US" sz="900" dirty="0" err="1">
                <a:latin typeface="Myriad Pro" charset="0"/>
                <a:ea typeface="Myriad Pro" charset="0"/>
                <a:cs typeface="Myriad Pro" charset="0"/>
              </a:rPr>
              <a:t>sanfrancisco</a:t>
            </a:r>
            <a:r>
              <a:rPr lang="en-US" sz="900" dirty="0">
                <a:latin typeface="Myriad Pro" charset="0"/>
                <a:ea typeface="Myriad Pro" charset="0"/>
                <a:cs typeface="Myriad Pro" charset="0"/>
              </a:rPr>
              <a:t>/breast-cancer-rate-alarms-</a:t>
            </a:r>
            <a:r>
              <a:rPr lang="en-US" sz="900" dirty="0" err="1">
                <a:latin typeface="Myriad Pro" charset="0"/>
                <a:ea typeface="Myriad Pro" charset="0"/>
                <a:cs typeface="Myriad Pro" charset="0"/>
              </a:rPr>
              <a:t>sffd</a:t>
            </a:r>
            <a:r>
              <a:rPr lang="en-US" sz="900" dirty="0">
                <a:latin typeface="Myriad Pro" charset="0"/>
                <a:ea typeface="Myriad Pro" charset="0"/>
                <a:cs typeface="Myriad Pro" charset="0"/>
              </a:rPr>
              <a:t>-female-firefighters/</a:t>
            </a:r>
            <a:r>
              <a:rPr lang="en-US" sz="900" dirty="0" err="1">
                <a:latin typeface="Myriad Pro" charset="0"/>
                <a:ea typeface="Myriad Pro" charset="0"/>
                <a:cs typeface="Myriad Pro" charset="0"/>
              </a:rPr>
              <a:t>Content?oid</a:t>
            </a:r>
            <a:r>
              <a:rPr lang="en-US" sz="900" dirty="0">
                <a:latin typeface="Myriad Pro" charset="0"/>
                <a:ea typeface="Myriad Pro" charset="0"/>
                <a:cs typeface="Myriad Pro" charset="0"/>
              </a:rPr>
              <a:t>=2317524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81000"/>
            <a:ext cx="8001000" cy="1295400"/>
          </a:xfrm>
          <a:solidFill>
            <a:schemeClr val="bg2">
              <a:alpha val="80000"/>
            </a:schemeClr>
          </a:solidFill>
          <a:ln>
            <a:solidFill>
              <a:schemeClr val="bg2"/>
            </a:solidFill>
          </a:ln>
        </p:spPr>
        <p:txBody>
          <a:bodyPr/>
          <a:lstStyle/>
          <a:p>
            <a:pPr algn="ctr" eaLnBrk="1" hangingPunct="1">
              <a:defRPr/>
            </a:pPr>
            <a:r>
              <a:rPr lang="en-US" dirty="0">
                <a:effectLst>
                  <a:outerShdw blurRad="38100" dist="38100" dir="2700000" algn="tl">
                    <a:srgbClr val="000000"/>
                  </a:outerShdw>
                </a:effectLst>
                <a:latin typeface="Myriad Pro" charset="0"/>
                <a:ea typeface="Myriad Pro" charset="0"/>
                <a:cs typeface="Myriad Pro" charset="0"/>
              </a:rPr>
              <a:t>Affects of Cancer</a:t>
            </a:r>
          </a:p>
        </p:txBody>
      </p:sp>
      <p:sp>
        <p:nvSpPr>
          <p:cNvPr id="8195" name="Rectangle 3"/>
          <p:cNvSpPr>
            <a:spLocks noGrp="1" noChangeArrowheads="1"/>
          </p:cNvSpPr>
          <p:nvPr>
            <p:ph sz="quarter" idx="13"/>
          </p:nvPr>
        </p:nvSpPr>
        <p:spPr>
          <a:xfrm>
            <a:off x="381000" y="1752600"/>
            <a:ext cx="8077200" cy="4038600"/>
          </a:xfrm>
        </p:spPr>
        <p:txBody>
          <a:bodyPr/>
          <a:lstStyle/>
          <a:p>
            <a:pPr>
              <a:buClr>
                <a:srgbClr val="FFFF66"/>
              </a:buClr>
            </a:pPr>
            <a:r>
              <a:rPr lang="en-US" dirty="0">
                <a:latin typeface="Myriad Pro" charset="0"/>
                <a:ea typeface="Myriad Pro" charset="0"/>
                <a:cs typeface="Myriad Pro" charset="0"/>
              </a:rPr>
              <a:t>According to U.S. Cancer Statistics - in 2016, an estimated 1,685,210 new cases of cancer  Were diagnosed in the United States and 595,690 people Died from the disease. </a:t>
            </a:r>
          </a:p>
          <a:p>
            <a:pPr>
              <a:buClr>
                <a:srgbClr val="FFFF66"/>
              </a:buClr>
            </a:pPr>
            <a:r>
              <a:rPr lang="en-US" u="sng" dirty="0">
                <a:latin typeface="Myriad Pro" charset="0"/>
                <a:ea typeface="Myriad Pro" charset="0"/>
                <a:cs typeface="Myriad Pro" charset="0"/>
              </a:rPr>
              <a:t>The most common cancers: </a:t>
            </a:r>
            <a:r>
              <a:rPr lang="en-US" dirty="0">
                <a:latin typeface="Myriad Pro" charset="0"/>
                <a:ea typeface="Myriad Pro" charset="0"/>
                <a:cs typeface="Myriad Pro" charset="0"/>
              </a:rPr>
              <a:t>breast cancer, lung and bronchus cancer, prostate cancer, colon and rectum cancer, bladder cancer, melanoma of the skin, non-Hodgkin lymphoma, thyroid cancer, kidney and renal pelvis cancer, leukemia, endometrial cancer, and pancreatic cancer.</a:t>
            </a:r>
          </a:p>
          <a:p>
            <a:pPr>
              <a:buClr>
                <a:srgbClr val="FFFF66"/>
              </a:buClr>
            </a:pPr>
            <a:endParaRPr lang="en-US" dirty="0"/>
          </a:p>
        </p:txBody>
      </p:sp>
      <p:pic>
        <p:nvPicPr>
          <p:cNvPr id="95234" name="Picture 2" descr="what is cancer stats module"/>
          <p:cNvPicPr>
            <a:picLocks noChangeAspect="1" noChangeArrowheads="1"/>
          </p:cNvPicPr>
          <p:nvPr/>
        </p:nvPicPr>
        <p:blipFill>
          <a:blip r:embed="rId3" cstate="print"/>
          <a:srcRect/>
          <a:stretch>
            <a:fillRect/>
          </a:stretch>
        </p:blipFill>
        <p:spPr bwMode="auto">
          <a:xfrm>
            <a:off x="5714999" y="5221347"/>
            <a:ext cx="3030571" cy="162921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81000"/>
            <a:ext cx="8001000" cy="1295400"/>
          </a:xfrm>
          <a:solidFill>
            <a:schemeClr val="bg2">
              <a:alpha val="80000"/>
            </a:schemeClr>
          </a:solidFill>
          <a:ln>
            <a:solidFill>
              <a:schemeClr val="bg2"/>
            </a:solidFill>
          </a:ln>
        </p:spPr>
        <p:txBody>
          <a:bodyPr/>
          <a:lstStyle/>
          <a:p>
            <a:pPr algn="ctr" eaLnBrk="1" hangingPunct="1">
              <a:defRPr/>
            </a:pPr>
            <a:r>
              <a:rPr lang="en-US" dirty="0">
                <a:effectLst>
                  <a:outerShdw blurRad="38100" dist="38100" dir="2700000" algn="tl">
                    <a:srgbClr val="000000"/>
                  </a:outerShdw>
                </a:effectLst>
                <a:latin typeface="Myriad Pro" charset="0"/>
                <a:ea typeface="Myriad Pro" charset="0"/>
                <a:cs typeface="Myriad Pro" charset="0"/>
              </a:rPr>
              <a:t>Scope Of The Cancer Problem In The Fire Service</a:t>
            </a:r>
          </a:p>
        </p:txBody>
      </p:sp>
      <p:sp>
        <p:nvSpPr>
          <p:cNvPr id="8195" name="Rectangle 3"/>
          <p:cNvSpPr>
            <a:spLocks noGrp="1" noChangeArrowheads="1"/>
          </p:cNvSpPr>
          <p:nvPr>
            <p:ph sz="quarter" idx="13"/>
          </p:nvPr>
        </p:nvSpPr>
        <p:spPr>
          <a:xfrm>
            <a:off x="381000" y="76200"/>
            <a:ext cx="8077200" cy="5638800"/>
          </a:xfrm>
        </p:spPr>
        <p:txBody>
          <a:bodyPr/>
          <a:lstStyle/>
          <a:p>
            <a:pPr lvl="1" eaLnBrk="1" hangingPunct="1">
              <a:buClr>
                <a:srgbClr val="FFFF66"/>
              </a:buClr>
            </a:pPr>
            <a:r>
              <a:rPr lang="en-US" sz="2400" dirty="0">
                <a:effectLst>
                  <a:outerShdw blurRad="50800" dist="50800" dir="5400000" algn="ctr" rotWithShape="0">
                    <a:schemeClr val="bg2"/>
                  </a:outerShdw>
                </a:effectLst>
                <a:latin typeface="Myriad Pro" charset="0"/>
                <a:ea typeface="Myriad Pro" charset="0"/>
                <a:cs typeface="Myriad Pro" charset="0"/>
              </a:rPr>
              <a:t>Cancer is one of the most dangerous threats to the health and safety of firefighters everywhere.</a:t>
            </a:r>
          </a:p>
          <a:p>
            <a:pPr lvl="1" eaLnBrk="1" hangingPunct="1">
              <a:buClr>
                <a:srgbClr val="FFFF66"/>
              </a:buClr>
            </a:pPr>
            <a:r>
              <a:rPr lang="en-US" sz="2400" dirty="0">
                <a:effectLst>
                  <a:outerShdw blurRad="50800" dist="50800" dir="5400000" algn="ctr" rotWithShape="0">
                    <a:schemeClr val="bg2"/>
                  </a:outerShdw>
                </a:effectLst>
                <a:latin typeface="Myriad Pro" charset="0"/>
                <a:ea typeface="Myriad Pro" charset="0"/>
                <a:cs typeface="Myriad Pro" charset="0"/>
              </a:rPr>
              <a:t>Multiple studies have proven the link between firefighting and cancer</a:t>
            </a:r>
            <a:endParaRPr lang="en-US" sz="3000" dirty="0">
              <a:effectLst>
                <a:outerShdw blurRad="50800" dist="50800" dir="5400000" algn="ctr" rotWithShape="0">
                  <a:schemeClr val="bg2"/>
                </a:outerShdw>
              </a:effectLst>
              <a:ea typeface="Arial" pitchFamily="34" charset="0"/>
            </a:endParaRPr>
          </a:p>
        </p:txBody>
      </p:sp>
      <p:pic>
        <p:nvPicPr>
          <p:cNvPr id="64513" name="Picture 1" descr="H:\11084240_10153132489659030_451740901323911929_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07673" y="4114800"/>
            <a:ext cx="4114800" cy="2314576"/>
          </a:xfrm>
          <a:prstGeom prst="rect">
            <a:avLst/>
          </a:prstGeom>
          <a:noFill/>
          <a:ln w="25400">
            <a:solidFill>
              <a:schemeClr val="bg2"/>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1295400" y="1828800"/>
            <a:ext cx="6781800" cy="3693319"/>
          </a:xfrm>
          <a:prstGeom prst="rect">
            <a:avLst/>
          </a:prstGeom>
          <a:noFill/>
          <a:ln w="12700" cap="sq">
            <a:noFill/>
            <a:miter lim="800000"/>
            <a:headEnd type="none" w="sm" len="sm"/>
            <a:tailEnd type="none" w="sm" len="sm"/>
          </a:ln>
          <a:effectLst/>
        </p:spPr>
        <p:txBody>
          <a:bodyPr wrap="square">
            <a:spAutoFit/>
          </a:bodyPr>
          <a:lstStyle/>
          <a:p>
            <a:pPr eaLnBrk="0" hangingPunct="0">
              <a:spcBef>
                <a:spcPct val="50000"/>
              </a:spcBef>
              <a:defRPr/>
            </a:pPr>
            <a:r>
              <a:rPr lang="ja-JP" altLang="en-US" sz="2600" i="1" dirty="0">
                <a:effectLst>
                  <a:outerShdw blurRad="38100" dist="38100" dir="2700000" algn="tl">
                    <a:srgbClr val="000000"/>
                  </a:outerShdw>
                </a:effectLst>
                <a:latin typeface="Myriad Pro" charset="0"/>
                <a:ea typeface="Myriad Pro" charset="0"/>
                <a:cs typeface="Myriad Pro" charset="0"/>
              </a:rPr>
              <a:t>“</a:t>
            </a:r>
            <a:r>
              <a:rPr lang="en-US" altLang="ja-JP" sz="2600" i="1" dirty="0">
                <a:effectLst>
                  <a:outerShdw blurRad="38100" dist="38100" dir="2700000" algn="tl">
                    <a:srgbClr val="000000"/>
                  </a:outerShdw>
                </a:effectLst>
                <a:latin typeface="Myriad Pro" charset="0"/>
                <a:ea typeface="Myriad Pro" charset="0"/>
                <a:cs typeface="Myriad Pro" charset="0"/>
              </a:rPr>
              <a:t>Pinpointing the exact cause of cancer is extremely difficult because firefighters are not exposed to just one agent. They are exposed to multiple cancer-causing agents. Because of the multiple exposures and the multiple routes of exposure – they inhale carcinogens and carcinogens are absorbed  through the skin – it is also highly unlikely for firefighters to get only one type of cancer.”</a:t>
            </a:r>
          </a:p>
        </p:txBody>
      </p:sp>
      <p:sp>
        <p:nvSpPr>
          <p:cNvPr id="77829" name="Rectangle 5"/>
          <p:cNvSpPr>
            <a:spLocks noGrp="1" noChangeArrowheads="1"/>
          </p:cNvSpPr>
          <p:nvPr>
            <p:ph type="title"/>
          </p:nvPr>
        </p:nvSpPr>
        <p:spPr>
          <a:xfrm>
            <a:off x="685800" y="381000"/>
            <a:ext cx="7924800" cy="1295400"/>
          </a:xfrm>
          <a:solidFill>
            <a:schemeClr val="bg2">
              <a:alpha val="80000"/>
            </a:schemeClr>
          </a:solidFill>
          <a:ln>
            <a:solidFill>
              <a:schemeClr val="bg2"/>
            </a:solidFill>
          </a:ln>
        </p:spPr>
        <p:txBody>
          <a:bodyPr/>
          <a:lstStyle/>
          <a:p>
            <a:pPr algn="ctr" eaLnBrk="1" hangingPunct="1">
              <a:defRPr/>
            </a:pPr>
            <a:r>
              <a:rPr lang="en-US" dirty="0">
                <a:effectLst>
                  <a:outerShdw blurRad="38100" dist="38100" dir="2700000" algn="tl">
                    <a:srgbClr val="000000"/>
                  </a:outerShdw>
                </a:effectLst>
                <a:latin typeface="Myriad Pro" charset="0"/>
                <a:ea typeface="Myriad Pro" charset="0"/>
                <a:cs typeface="Myriad Pro" charset="0"/>
              </a:rPr>
              <a:t>Scope Of The Cancer Problem In The Fire Service</a:t>
            </a:r>
            <a:endParaRPr lang="en-US" sz="2000" dirty="0">
              <a:effectLst>
                <a:outerShdw blurRad="38100" dist="38100" dir="2700000" algn="tl">
                  <a:srgbClr val="000000"/>
                </a:outerShdw>
              </a:effectLst>
              <a:latin typeface="Myriad Pro" charset="0"/>
              <a:ea typeface="Myriad Pro" charset="0"/>
              <a:cs typeface="Myriad Pro" charset="0"/>
            </a:endParaRPr>
          </a:p>
        </p:txBody>
      </p:sp>
      <p:sp>
        <p:nvSpPr>
          <p:cNvPr id="4" name="TextBox 3"/>
          <p:cNvSpPr txBox="1"/>
          <p:nvPr/>
        </p:nvSpPr>
        <p:spPr>
          <a:xfrm>
            <a:off x="990600" y="6096000"/>
            <a:ext cx="7315200" cy="338554"/>
          </a:xfrm>
          <a:prstGeom prst="rect">
            <a:avLst/>
          </a:prstGeom>
          <a:noFill/>
        </p:spPr>
        <p:txBody>
          <a:bodyPr wrap="square" rtlCol="0">
            <a:spAutoFit/>
          </a:bodyPr>
          <a:lstStyle/>
          <a:p>
            <a:pPr algn="ctr" eaLnBrk="0" hangingPunct="0">
              <a:spcBef>
                <a:spcPct val="50000"/>
              </a:spcBef>
              <a:defRPr/>
            </a:pPr>
            <a:r>
              <a:rPr lang="en-US" sz="1600" i="1" dirty="0">
                <a:solidFill>
                  <a:srgbClr val="FFFF66"/>
                </a:solidFill>
                <a:effectLst>
                  <a:outerShdw blurRad="38100" dist="38100" dir="2700000" algn="tl">
                    <a:srgbClr val="000000"/>
                  </a:outerShdw>
                </a:effectLst>
                <a:latin typeface="Garamond" pitchFamily="18" charset="0"/>
              </a:rPr>
              <a:t>- Dr. Grace Le Masters, PhD, Department of Environmental Health at the University of Cincinnati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924800" cy="1295400"/>
          </a:xfrm>
          <a:solidFill>
            <a:schemeClr val="bg2">
              <a:alpha val="80000"/>
            </a:schemeClr>
          </a:solidFill>
          <a:ln>
            <a:solidFill>
              <a:schemeClr val="bg2"/>
            </a:solidFill>
          </a:ln>
        </p:spPr>
        <p:txBody>
          <a:bodyPr/>
          <a:lstStyle/>
          <a:p>
            <a:pPr algn="ctr" eaLnBrk="1" hangingPunct="1">
              <a:defRPr/>
            </a:pPr>
            <a:r>
              <a:rPr lang="en-US" dirty="0">
                <a:effectLst>
                  <a:outerShdw blurRad="38100" dist="38100" dir="2700000" algn="tl">
                    <a:srgbClr val="000000"/>
                  </a:outerShdw>
                </a:effectLst>
                <a:latin typeface="Myriad Pro" charset="0"/>
                <a:ea typeface="Myriad Pro" charset="0"/>
                <a:cs typeface="Myriad Pro" charset="0"/>
              </a:rPr>
              <a:t>Scope Of The Cancer Problem In The Fire Service</a:t>
            </a:r>
            <a:endParaRPr lang="en-US" sz="2000" dirty="0">
              <a:effectLst>
                <a:outerShdw blurRad="38100" dist="38100" dir="2700000" algn="tl">
                  <a:srgbClr val="000000"/>
                </a:outerShdw>
              </a:effectLst>
              <a:latin typeface="Myriad Pro" charset="0"/>
              <a:ea typeface="Myriad Pro" charset="0"/>
              <a:cs typeface="Myriad Pro" charset="0"/>
            </a:endParaRPr>
          </a:p>
        </p:txBody>
      </p:sp>
      <p:sp>
        <p:nvSpPr>
          <p:cNvPr id="36867" name="Rectangle 3"/>
          <p:cNvSpPr>
            <a:spLocks noGrp="1" noChangeArrowheads="1"/>
          </p:cNvSpPr>
          <p:nvPr>
            <p:ph sz="quarter" idx="13"/>
          </p:nvPr>
        </p:nvSpPr>
        <p:spPr>
          <a:xfrm>
            <a:off x="152400" y="1143000"/>
            <a:ext cx="8839200" cy="5334000"/>
          </a:xfrm>
        </p:spPr>
        <p:txBody>
          <a:bodyPr>
            <a:normAutofit/>
          </a:bodyPr>
          <a:lstStyle/>
          <a:p>
            <a:pPr marL="0" indent="0" algn="ctr" eaLnBrk="1" hangingPunct="1">
              <a:lnSpc>
                <a:spcPct val="80000"/>
              </a:lnSpc>
              <a:buClr>
                <a:srgbClr val="FFFF66"/>
              </a:buClr>
              <a:buNone/>
              <a:defRPr/>
            </a:pPr>
            <a:r>
              <a:rPr lang="en-US" i="1" u="sng" dirty="0">
                <a:effectLst>
                  <a:outerShdw blurRad="38100" dist="38100" dir="2700000" algn="ctr" rotWithShape="0">
                    <a:schemeClr val="bg2"/>
                  </a:outerShdw>
                </a:effectLst>
                <a:latin typeface="Myriad Pro" charset="0"/>
                <a:ea typeface="Myriad Pro" charset="0"/>
                <a:cs typeface="Myriad Pro" charset="0"/>
              </a:rPr>
              <a:t>Studies have shown higher rates of multiple types of cancers in firefighters compared to the general population including:</a:t>
            </a:r>
            <a:endParaRPr lang="en-US" i="1" u="sng" dirty="0">
              <a:effectLst>
                <a:outerShdw blurRad="50800" dist="50800" dir="5400000" algn="ctr" rotWithShape="0">
                  <a:schemeClr val="bg2"/>
                </a:outerShdw>
              </a:effectLst>
              <a:latin typeface="Myriad Pro" charset="0"/>
              <a:ea typeface="Myriad Pro" charset="0"/>
              <a:cs typeface="Myriad Pro" charset="0"/>
            </a:endParaRPr>
          </a:p>
          <a:p>
            <a:pPr lvl="1" eaLnBrk="1" hangingPunct="1">
              <a:lnSpc>
                <a:spcPct val="80000"/>
              </a:lnSpc>
              <a:buClr>
                <a:srgbClr val="FFFF66"/>
              </a:buClr>
              <a:defRPr/>
            </a:pPr>
            <a:r>
              <a:rPr lang="en-US" sz="2000" dirty="0">
                <a:effectLst>
                  <a:outerShdw blurRad="50800" dist="50800" dir="5400000" algn="ctr" rotWithShape="0">
                    <a:schemeClr val="bg2"/>
                  </a:outerShdw>
                </a:effectLst>
                <a:latin typeface="Myriad Pro" charset="0"/>
                <a:ea typeface="Myriad Pro" charset="0"/>
                <a:cs typeface="Myriad Pro" charset="0"/>
              </a:rPr>
              <a:t>Testicular cancer (2.02 times greater risk) </a:t>
            </a:r>
            <a:endParaRPr lang="en-US" sz="2000" b="1" dirty="0">
              <a:effectLst>
                <a:outerShdw blurRad="50800" dist="50800" dir="5400000" algn="ctr" rotWithShape="0">
                  <a:schemeClr val="bg2"/>
                </a:outerShdw>
              </a:effectLst>
              <a:latin typeface="Myriad Pro" charset="0"/>
              <a:ea typeface="Myriad Pro" charset="0"/>
              <a:cs typeface="Myriad Pro" charset="0"/>
            </a:endParaRPr>
          </a:p>
          <a:p>
            <a:pPr lvl="1" eaLnBrk="1" hangingPunct="1">
              <a:lnSpc>
                <a:spcPct val="80000"/>
              </a:lnSpc>
              <a:buClr>
                <a:srgbClr val="FFFF66"/>
              </a:buClr>
              <a:defRPr/>
            </a:pPr>
            <a:r>
              <a:rPr lang="en-US" sz="2000" dirty="0">
                <a:effectLst>
                  <a:outerShdw blurRad="50800" dist="50800" dir="5400000" algn="ctr" rotWithShape="0">
                    <a:schemeClr val="bg2"/>
                  </a:outerShdw>
                </a:effectLst>
                <a:latin typeface="Myriad Pro" charset="0"/>
                <a:ea typeface="Myriad Pro" charset="0"/>
                <a:cs typeface="Myriad Pro" charset="0"/>
              </a:rPr>
              <a:t>Multiple myeloma (1.53 times greater risk) </a:t>
            </a:r>
            <a:endParaRPr lang="en-US" sz="2000" b="1" dirty="0">
              <a:effectLst>
                <a:outerShdw blurRad="50800" dist="50800" dir="5400000" algn="ctr" rotWithShape="0">
                  <a:schemeClr val="bg2"/>
                </a:outerShdw>
              </a:effectLst>
              <a:latin typeface="Myriad Pro" charset="0"/>
              <a:ea typeface="Myriad Pro" charset="0"/>
              <a:cs typeface="Myriad Pro" charset="0"/>
            </a:endParaRPr>
          </a:p>
          <a:p>
            <a:pPr lvl="1" eaLnBrk="1" hangingPunct="1">
              <a:lnSpc>
                <a:spcPct val="80000"/>
              </a:lnSpc>
              <a:buClr>
                <a:srgbClr val="FFFF66"/>
              </a:buClr>
              <a:defRPr/>
            </a:pPr>
            <a:r>
              <a:rPr lang="en-US" sz="2000" dirty="0">
                <a:effectLst>
                  <a:outerShdw blurRad="50800" dist="50800" dir="5400000" algn="ctr" rotWithShape="0">
                    <a:schemeClr val="bg2"/>
                  </a:outerShdw>
                </a:effectLst>
                <a:latin typeface="Myriad Pro" charset="0"/>
                <a:ea typeface="Myriad Pro" charset="0"/>
                <a:cs typeface="Myriad Pro" charset="0"/>
              </a:rPr>
              <a:t>Non-Hodgkin</a:t>
            </a:r>
            <a:r>
              <a:rPr lang="ja-JP" altLang="en-US" sz="2000" dirty="0">
                <a:effectLst>
                  <a:outerShdw blurRad="50800" dist="50800" dir="5400000" algn="ctr" rotWithShape="0">
                    <a:schemeClr val="bg2"/>
                  </a:outerShdw>
                </a:effectLst>
                <a:latin typeface="Myriad Pro" charset="0"/>
                <a:ea typeface="Myriad Pro" charset="0"/>
                <a:cs typeface="Myriad Pro" charset="0"/>
              </a:rPr>
              <a:t>’</a:t>
            </a:r>
            <a:r>
              <a:rPr lang="en-US" altLang="ja-JP" sz="2000" dirty="0">
                <a:effectLst>
                  <a:outerShdw blurRad="50800" dist="50800" dir="5400000" algn="ctr" rotWithShape="0">
                    <a:schemeClr val="bg2"/>
                  </a:outerShdw>
                </a:effectLst>
                <a:latin typeface="Myriad Pro" charset="0"/>
                <a:ea typeface="Myriad Pro" charset="0"/>
                <a:cs typeface="Myriad Pro" charset="0"/>
              </a:rPr>
              <a:t>s lymphoma (1.51 times greater risk) </a:t>
            </a:r>
            <a:endParaRPr lang="en-US" altLang="ja-JP" sz="2000" b="1" dirty="0">
              <a:effectLst>
                <a:outerShdw blurRad="50800" dist="50800" dir="5400000" algn="ctr" rotWithShape="0">
                  <a:schemeClr val="bg2"/>
                </a:outerShdw>
              </a:effectLst>
              <a:latin typeface="Myriad Pro" charset="0"/>
              <a:ea typeface="Myriad Pro" charset="0"/>
              <a:cs typeface="Myriad Pro" charset="0"/>
            </a:endParaRPr>
          </a:p>
          <a:p>
            <a:pPr lvl="1" eaLnBrk="1" hangingPunct="1">
              <a:lnSpc>
                <a:spcPct val="80000"/>
              </a:lnSpc>
              <a:buClr>
                <a:srgbClr val="FFFF66"/>
              </a:buClr>
              <a:defRPr/>
            </a:pPr>
            <a:r>
              <a:rPr lang="en-US" sz="2000" dirty="0">
                <a:effectLst>
                  <a:outerShdw blurRad="50800" dist="50800" dir="5400000" algn="ctr" rotWithShape="0">
                    <a:schemeClr val="bg2"/>
                  </a:outerShdw>
                </a:effectLst>
                <a:latin typeface="Myriad Pro" charset="0"/>
                <a:ea typeface="Myriad Pro" charset="0"/>
                <a:cs typeface="Myriad Pro" charset="0"/>
              </a:rPr>
              <a:t>Skin cancer (1.39 times greater risk)</a:t>
            </a:r>
          </a:p>
          <a:p>
            <a:pPr lvl="1" eaLnBrk="1" hangingPunct="1">
              <a:lnSpc>
                <a:spcPct val="80000"/>
              </a:lnSpc>
              <a:buClr>
                <a:srgbClr val="FFFF66"/>
              </a:buClr>
              <a:defRPr/>
            </a:pPr>
            <a:r>
              <a:rPr lang="en-US" sz="2000" dirty="0">
                <a:effectLst>
                  <a:outerShdw blurRad="50800" dist="50800" dir="5400000" algn="ctr" rotWithShape="0">
                    <a:schemeClr val="bg2"/>
                  </a:outerShdw>
                </a:effectLst>
                <a:latin typeface="Myriad Pro" charset="0"/>
                <a:ea typeface="Myriad Pro" charset="0"/>
                <a:cs typeface="Myriad Pro" charset="0"/>
              </a:rPr>
              <a:t>Brain cancer (1.32 times greater risk) </a:t>
            </a:r>
            <a:endParaRPr lang="en-US" sz="2000" b="1" dirty="0">
              <a:effectLst>
                <a:outerShdw blurRad="50800" dist="50800" dir="5400000" algn="ctr" rotWithShape="0">
                  <a:schemeClr val="bg2"/>
                </a:outerShdw>
              </a:effectLst>
              <a:latin typeface="Myriad Pro" charset="0"/>
              <a:ea typeface="Myriad Pro" charset="0"/>
              <a:cs typeface="Myriad Pro" charset="0"/>
            </a:endParaRPr>
          </a:p>
          <a:p>
            <a:pPr lvl="1" eaLnBrk="1" hangingPunct="1">
              <a:lnSpc>
                <a:spcPct val="80000"/>
              </a:lnSpc>
              <a:buClr>
                <a:srgbClr val="FFFF66"/>
              </a:buClr>
              <a:defRPr/>
            </a:pPr>
            <a:r>
              <a:rPr lang="en-US" sz="2000" dirty="0">
                <a:effectLst>
                  <a:outerShdw blurRad="50800" dist="50800" dir="5400000" algn="ctr" rotWithShape="0">
                    <a:schemeClr val="bg2"/>
                  </a:outerShdw>
                </a:effectLst>
                <a:latin typeface="Myriad Pro" charset="0"/>
                <a:ea typeface="Myriad Pro" charset="0"/>
                <a:cs typeface="Myriad Pro" charset="0"/>
              </a:rPr>
              <a:t>Malignant melanoma (1.31 times greater risk)</a:t>
            </a:r>
          </a:p>
          <a:p>
            <a:pPr lvl="1" eaLnBrk="1" hangingPunct="1">
              <a:lnSpc>
                <a:spcPct val="80000"/>
              </a:lnSpc>
              <a:buClr>
                <a:srgbClr val="FFFF66"/>
              </a:buClr>
              <a:defRPr/>
            </a:pPr>
            <a:r>
              <a:rPr lang="en-US" sz="2000" dirty="0">
                <a:effectLst>
                  <a:outerShdw blurRad="50800" dist="50800" dir="5400000" algn="ctr" rotWithShape="0">
                    <a:schemeClr val="bg2"/>
                  </a:outerShdw>
                </a:effectLst>
                <a:latin typeface="Myriad Pro" charset="0"/>
                <a:ea typeface="Myriad Pro" charset="0"/>
                <a:cs typeface="Myriad Pro" charset="0"/>
              </a:rPr>
              <a:t>Prostate cancer (1.28 times greater risk)  </a:t>
            </a:r>
          </a:p>
          <a:p>
            <a:pPr lvl="1" eaLnBrk="1" hangingPunct="1">
              <a:lnSpc>
                <a:spcPct val="80000"/>
              </a:lnSpc>
              <a:buClr>
                <a:srgbClr val="FFFF66"/>
              </a:buClr>
              <a:defRPr/>
            </a:pPr>
            <a:r>
              <a:rPr lang="en-US" sz="2000" dirty="0">
                <a:effectLst>
                  <a:outerShdw blurRad="50800" dist="50800" dir="5400000" algn="ctr" rotWithShape="0">
                    <a:schemeClr val="bg2"/>
                  </a:outerShdw>
                </a:effectLst>
                <a:latin typeface="Myriad Pro" charset="0"/>
                <a:ea typeface="Myriad Pro" charset="0"/>
                <a:cs typeface="Myriad Pro" charset="0"/>
              </a:rPr>
              <a:t>Colon cancer (1.21 times greater risk) </a:t>
            </a:r>
          </a:p>
          <a:p>
            <a:pPr lvl="1" eaLnBrk="1" hangingPunct="1">
              <a:lnSpc>
                <a:spcPct val="80000"/>
              </a:lnSpc>
              <a:buClr>
                <a:srgbClr val="FFFF66"/>
              </a:buClr>
              <a:defRPr/>
            </a:pPr>
            <a:r>
              <a:rPr lang="en-US" sz="2000" dirty="0">
                <a:effectLst>
                  <a:outerShdw blurRad="50800" dist="50800" dir="5400000" algn="ctr" rotWithShape="0">
                    <a:schemeClr val="bg2"/>
                  </a:outerShdw>
                </a:effectLst>
                <a:latin typeface="Myriad Pro" charset="0"/>
                <a:ea typeface="Myriad Pro" charset="0"/>
                <a:cs typeface="Myriad Pro" charset="0"/>
              </a:rPr>
              <a:t>Leukemia (1.14 times greater risk) </a:t>
            </a:r>
          </a:p>
          <a:p>
            <a:pPr lvl="1" eaLnBrk="1" hangingPunct="1">
              <a:lnSpc>
                <a:spcPct val="80000"/>
              </a:lnSpc>
              <a:buClr>
                <a:srgbClr val="FFFF66"/>
              </a:buClr>
              <a:defRPr/>
            </a:pPr>
            <a:r>
              <a:rPr lang="en-US" sz="2000" dirty="0">
                <a:effectLst>
                  <a:outerShdw blurRad="50800" dist="50800" dir="5400000" algn="ctr" rotWithShape="0">
                    <a:schemeClr val="bg2"/>
                  </a:outerShdw>
                </a:effectLst>
                <a:latin typeface="Myriad Pro" charset="0"/>
                <a:ea typeface="Myriad Pro" charset="0"/>
                <a:cs typeface="Myriad Pro" charset="0"/>
              </a:rPr>
              <a:t>Breast cancer in women (preliminary study results  from the San Francisco Fire Department)</a:t>
            </a:r>
          </a:p>
          <a:p>
            <a:pPr marL="457200" lvl="1" indent="0" eaLnBrk="1" hangingPunct="1">
              <a:lnSpc>
                <a:spcPct val="80000"/>
              </a:lnSpc>
              <a:buClr>
                <a:srgbClr val="FFFF66"/>
              </a:buClr>
              <a:buNone/>
              <a:defRPr/>
            </a:pPr>
            <a:endParaRPr lang="en-US" sz="2000" b="1" dirty="0">
              <a:effectLst>
                <a:outerShdw blurRad="50800" dist="50800" dir="5400000" algn="ctr" rotWithShape="0">
                  <a:schemeClr val="bg2"/>
                </a:outerShdw>
              </a:effectLst>
              <a:latin typeface="Myriad Pro" charset="0"/>
              <a:ea typeface="Myriad Pro" charset="0"/>
              <a:cs typeface="Myriad Pro" charset="0"/>
            </a:endParaRPr>
          </a:p>
        </p:txBody>
      </p:sp>
      <p:sp>
        <p:nvSpPr>
          <p:cNvPr id="2" name="TextBox 1"/>
          <p:cNvSpPr txBox="1"/>
          <p:nvPr/>
        </p:nvSpPr>
        <p:spPr>
          <a:xfrm>
            <a:off x="152400" y="5638800"/>
            <a:ext cx="8966200" cy="523220"/>
          </a:xfrm>
          <a:prstGeom prst="rect">
            <a:avLst/>
          </a:prstGeom>
          <a:noFill/>
        </p:spPr>
        <p:txBody>
          <a:bodyPr wrap="square" rtlCol="0">
            <a:spAutoFit/>
          </a:bodyPr>
          <a:lstStyle/>
          <a:p>
            <a:pPr algn="ctr"/>
            <a:r>
              <a:rPr lang="en-US" sz="1400" i="1" dirty="0">
                <a:solidFill>
                  <a:srgbClr val="FFFF66"/>
                </a:solidFill>
                <a:effectLst>
                  <a:outerShdw blurRad="38100" dist="38100" dir="2700000" algn="tl">
                    <a:srgbClr val="000000"/>
                  </a:outerShdw>
                </a:effectLst>
                <a:latin typeface="Garamond" pitchFamily="18" charset="0"/>
              </a:rPr>
              <a:t>- Cancer Risk Among Firefighters: A Review and Meta-Analysis of 32 Studies; “Taking Action Against Cancer in the Fire Service” white  paper – Firefighter Cancer Support Network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848600" cy="1325562"/>
          </a:xfrm>
        </p:spPr>
        <p:txBody>
          <a:bodyPr/>
          <a:lstStyle/>
          <a:p>
            <a:pPr algn="ctr" eaLnBrk="1" hangingPunct="1">
              <a:defRPr/>
            </a:pPr>
            <a:r>
              <a:rPr lang="en-US" dirty="0">
                <a:effectLst>
                  <a:outerShdw blurRad="38100" dist="38100" dir="2700000" algn="tl">
                    <a:srgbClr val="000000"/>
                  </a:outerShdw>
                </a:effectLst>
                <a:latin typeface="Myriad Pro" charset="0"/>
                <a:ea typeface="Myriad Pro" charset="0"/>
                <a:cs typeface="Myriad Pro" charset="0"/>
              </a:rPr>
              <a:t>Scope Of The Cancer Problem In The Fire Service</a:t>
            </a:r>
            <a:endParaRPr lang="en-US" sz="2000" dirty="0">
              <a:latin typeface="Myriad Pro" charset="0"/>
              <a:ea typeface="Myriad Pro" charset="0"/>
              <a:cs typeface="Myriad Pro" charset="0"/>
            </a:endParaRPr>
          </a:p>
        </p:txBody>
      </p:sp>
      <p:sp>
        <p:nvSpPr>
          <p:cNvPr id="3" name="TextBox 2"/>
          <p:cNvSpPr txBox="1"/>
          <p:nvPr/>
        </p:nvSpPr>
        <p:spPr>
          <a:xfrm>
            <a:off x="2057400" y="1828800"/>
            <a:ext cx="5029200" cy="3693319"/>
          </a:xfrm>
          <a:prstGeom prst="rect">
            <a:avLst/>
          </a:prstGeom>
          <a:noFill/>
        </p:spPr>
        <p:txBody>
          <a:bodyPr wrap="square">
            <a:spAutoFit/>
          </a:bodyPr>
          <a:lstStyle/>
          <a:p>
            <a:pPr>
              <a:defRPr/>
            </a:pPr>
            <a:r>
              <a:rPr lang="ja-JP" altLang="en-US" sz="2600" dirty="0">
                <a:effectLst>
                  <a:outerShdw blurRad="38100" dist="38100" dir="2700000" algn="tl">
                    <a:srgbClr val="000000"/>
                  </a:outerShdw>
                </a:effectLst>
                <a:latin typeface="Myriad Pro" charset="0"/>
                <a:ea typeface="Myriad Pro" charset="0"/>
                <a:cs typeface="Myriad Pro" charset="0"/>
              </a:rPr>
              <a:t>“</a:t>
            </a:r>
            <a:r>
              <a:rPr lang="en-US" altLang="ja-JP" sz="2600" dirty="0">
                <a:effectLst>
                  <a:outerShdw blurRad="38100" dist="38100" dir="2700000" algn="tl">
                    <a:srgbClr val="000000"/>
                  </a:outerShdw>
                </a:effectLst>
                <a:latin typeface="Myriad Pro" charset="0"/>
                <a:ea typeface="Myriad Pro" charset="0"/>
                <a:cs typeface="Myriad Pro" charset="0"/>
              </a:rPr>
              <a:t>Some cancer studies are also noting that firefighters are developing far more aggressive types of cancers, such as brain cancers, at a younger age than the general population, which provides further indications that the cancer could be a result of firefighting.</a:t>
            </a:r>
            <a:r>
              <a:rPr lang="ja-JP" altLang="en-US" sz="2600" dirty="0">
                <a:effectLst>
                  <a:outerShdw blurRad="38100" dist="38100" dir="2700000" algn="tl">
                    <a:srgbClr val="000000"/>
                  </a:outerShdw>
                </a:effectLst>
                <a:latin typeface="Myriad Pro" charset="0"/>
                <a:ea typeface="Myriad Pro" charset="0"/>
                <a:cs typeface="Myriad Pro" charset="0"/>
              </a:rPr>
              <a:t>”</a:t>
            </a:r>
            <a:endParaRPr lang="en-US" sz="2800" dirty="0">
              <a:effectLst>
                <a:outerShdw blurRad="38100" dist="38100" dir="2700000" algn="tl">
                  <a:srgbClr val="000000"/>
                </a:outerShdw>
              </a:effectLst>
              <a:latin typeface="Myriad Pro" charset="0"/>
              <a:ea typeface="Myriad Pro" charset="0"/>
              <a:cs typeface="Myriad Pro" charset="0"/>
            </a:endParaRPr>
          </a:p>
        </p:txBody>
      </p:sp>
      <p:sp>
        <p:nvSpPr>
          <p:cNvPr id="4" name="TextBox 3"/>
          <p:cNvSpPr txBox="1"/>
          <p:nvPr/>
        </p:nvSpPr>
        <p:spPr>
          <a:xfrm>
            <a:off x="304800" y="5522118"/>
            <a:ext cx="8305800" cy="338554"/>
          </a:xfrm>
          <a:prstGeom prst="rect">
            <a:avLst/>
          </a:prstGeom>
          <a:noFill/>
        </p:spPr>
        <p:txBody>
          <a:bodyPr wrap="square" rtlCol="0">
            <a:spAutoFit/>
          </a:bodyPr>
          <a:lstStyle/>
          <a:p>
            <a:pPr algn="ctr">
              <a:defRPr/>
            </a:pPr>
            <a:r>
              <a:rPr lang="en-US" sz="1600" i="1" dirty="0">
                <a:solidFill>
                  <a:srgbClr val="FFFF66"/>
                </a:solidFill>
                <a:effectLst>
                  <a:outerShdw blurRad="38100" dist="38100" dir="2700000" algn="tl">
                    <a:srgbClr val="000000"/>
                  </a:outerShdw>
                </a:effectLst>
                <a:latin typeface="Garamond" pitchFamily="18" charset="0"/>
              </a:rPr>
              <a:t>- “Taking Action Against Cancer in the Fire Service”  white paper – Firefighter Cancer Support Network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7924800" cy="1143000"/>
          </a:xfrm>
        </p:spPr>
        <p:txBody>
          <a:bodyPr/>
          <a:lstStyle/>
          <a:p>
            <a:pPr algn="ctr"/>
            <a:r>
              <a:rPr lang="en-US" dirty="0">
                <a:effectLst>
                  <a:outerShdw blurRad="38100" dist="38100" dir="2700000" algn="tl">
                    <a:srgbClr val="000000"/>
                  </a:outerShdw>
                </a:effectLst>
                <a:latin typeface="Myriad Pro" charset="0"/>
                <a:ea typeface="Myriad Pro" charset="0"/>
                <a:cs typeface="Myriad Pro" charset="0"/>
              </a:rPr>
              <a:t>Scope Of The Cancer Problem In The Fire Service</a:t>
            </a:r>
            <a:endParaRPr lang="en-US" dirty="0">
              <a:latin typeface="Myriad Pro" charset="0"/>
              <a:ea typeface="Myriad Pro" charset="0"/>
              <a:cs typeface="Myriad Pro" charset="0"/>
            </a:endParaRPr>
          </a:p>
        </p:txBody>
      </p:sp>
      <p:pic>
        <p:nvPicPr>
          <p:cNvPr id="1027" name="Picture 3"/>
          <p:cNvPicPr>
            <a:picLocks noChangeAspect="1" noChangeArrowheads="1"/>
          </p:cNvPicPr>
          <p:nvPr/>
        </p:nvPicPr>
        <p:blipFill>
          <a:blip r:embed="rId2" cstate="print"/>
          <a:srcRect/>
          <a:stretch>
            <a:fillRect/>
          </a:stretch>
        </p:blipFill>
        <p:spPr bwMode="auto">
          <a:xfrm>
            <a:off x="762000" y="1676400"/>
            <a:ext cx="7466012" cy="4138816"/>
          </a:xfrm>
          <a:prstGeom prst="rect">
            <a:avLst/>
          </a:prstGeom>
          <a:noFill/>
          <a:ln w="9525">
            <a:noFill/>
            <a:miter lim="800000"/>
            <a:headEnd/>
            <a:tailEnd/>
          </a:ln>
          <a:effectLst/>
        </p:spPr>
      </p:pic>
      <p:sp>
        <p:nvSpPr>
          <p:cNvPr id="5" name="TextBox 4"/>
          <p:cNvSpPr txBox="1"/>
          <p:nvPr/>
        </p:nvSpPr>
        <p:spPr>
          <a:xfrm>
            <a:off x="1676400" y="6096000"/>
            <a:ext cx="5715000" cy="381000"/>
          </a:xfrm>
          <a:prstGeom prst="rect">
            <a:avLst/>
          </a:prstGeom>
          <a:noFill/>
        </p:spPr>
        <p:txBody>
          <a:bodyPr wrap="square" rtlCol="0">
            <a:spAutoFit/>
          </a:bodyPr>
          <a:lstStyle/>
          <a:p>
            <a:pPr algn="ctr"/>
            <a:r>
              <a:rPr lang="en-US" dirty="0">
                <a:hlinkClick r:id="rId3"/>
              </a:rPr>
              <a:t>Boston Fire Department Cancer Video</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ind_1286_slide">
  <a:themeElements>
    <a:clrScheme name="ind_1286_slide 2">
      <a:dk1>
        <a:srgbClr val="333333"/>
      </a:dk1>
      <a:lt1>
        <a:srgbClr val="FFFFFF"/>
      </a:lt1>
      <a:dk2>
        <a:srgbClr val="996633"/>
      </a:dk2>
      <a:lt2>
        <a:srgbClr val="FFFFFF"/>
      </a:lt2>
      <a:accent1>
        <a:srgbClr val="E6B950"/>
      </a:accent1>
      <a:accent2>
        <a:srgbClr val="FAAA96"/>
      </a:accent2>
      <a:accent3>
        <a:srgbClr val="CAB8AD"/>
      </a:accent3>
      <a:accent4>
        <a:srgbClr val="DADADA"/>
      </a:accent4>
      <a:accent5>
        <a:srgbClr val="F0D9B3"/>
      </a:accent5>
      <a:accent6>
        <a:srgbClr val="E39A87"/>
      </a:accent6>
      <a:hlink>
        <a:srgbClr val="FFC68C"/>
      </a:hlink>
      <a:folHlink>
        <a:srgbClr val="FFB2BE"/>
      </a:folHlink>
    </a:clrScheme>
    <a:fontScheme name="ind_1286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ind_1286_slide 1">
        <a:dk1>
          <a:srgbClr val="333333"/>
        </a:dk1>
        <a:lt1>
          <a:srgbClr val="FFFFFF"/>
        </a:lt1>
        <a:dk2>
          <a:srgbClr val="996633"/>
        </a:dk2>
        <a:lt2>
          <a:srgbClr val="FFFFFF"/>
        </a:lt2>
        <a:accent1>
          <a:srgbClr val="EDA65F"/>
        </a:accent1>
        <a:accent2>
          <a:srgbClr val="EDB277"/>
        </a:accent2>
        <a:accent3>
          <a:srgbClr val="CAB8AD"/>
        </a:accent3>
        <a:accent4>
          <a:srgbClr val="DADADA"/>
        </a:accent4>
        <a:accent5>
          <a:srgbClr val="F4D0B6"/>
        </a:accent5>
        <a:accent6>
          <a:srgbClr val="D7A16B"/>
        </a:accent6>
        <a:hlink>
          <a:srgbClr val="F5BE87"/>
        </a:hlink>
        <a:folHlink>
          <a:srgbClr val="FFCC99"/>
        </a:folHlink>
      </a:clrScheme>
      <a:clrMap bg1="dk2" tx1="lt1" bg2="dk1" tx2="lt2" accent1="accent1" accent2="accent2" accent3="accent3" accent4="accent4" accent5="accent5" accent6="accent6" hlink="hlink" folHlink="folHlink"/>
    </a:extraClrScheme>
    <a:extraClrScheme>
      <a:clrScheme name="ind_1286_slide 2">
        <a:dk1>
          <a:srgbClr val="333333"/>
        </a:dk1>
        <a:lt1>
          <a:srgbClr val="FFFFFF"/>
        </a:lt1>
        <a:dk2>
          <a:srgbClr val="996633"/>
        </a:dk2>
        <a:lt2>
          <a:srgbClr val="FFFFFF"/>
        </a:lt2>
        <a:accent1>
          <a:srgbClr val="E6B950"/>
        </a:accent1>
        <a:accent2>
          <a:srgbClr val="FAAA96"/>
        </a:accent2>
        <a:accent3>
          <a:srgbClr val="CAB8AD"/>
        </a:accent3>
        <a:accent4>
          <a:srgbClr val="DADADA"/>
        </a:accent4>
        <a:accent5>
          <a:srgbClr val="F0D9B3"/>
        </a:accent5>
        <a:accent6>
          <a:srgbClr val="E39A87"/>
        </a:accent6>
        <a:hlink>
          <a:srgbClr val="FFC68C"/>
        </a:hlink>
        <a:folHlink>
          <a:srgbClr val="FFB2BE"/>
        </a:folHlink>
      </a:clrScheme>
      <a:clrMap bg1="dk2" tx1="lt1" bg2="dk1" tx2="lt2" accent1="accent1" accent2="accent2" accent3="accent3" accent4="accent4" accent5="accent5" accent6="accent6" hlink="hlink" folHlink="folHlink"/>
    </a:extraClrScheme>
    <a:extraClrScheme>
      <a:clrScheme name="ind_1286_slide 3">
        <a:dk1>
          <a:srgbClr val="333333"/>
        </a:dk1>
        <a:lt1>
          <a:srgbClr val="FFFFFF"/>
        </a:lt1>
        <a:dk2>
          <a:srgbClr val="996633"/>
        </a:dk2>
        <a:lt2>
          <a:srgbClr val="FFFFFF"/>
        </a:lt2>
        <a:accent1>
          <a:srgbClr val="6AD4A8"/>
        </a:accent1>
        <a:accent2>
          <a:srgbClr val="F0B478"/>
        </a:accent2>
        <a:accent3>
          <a:srgbClr val="CAB8AD"/>
        </a:accent3>
        <a:accent4>
          <a:srgbClr val="DADADA"/>
        </a:accent4>
        <a:accent5>
          <a:srgbClr val="B9E6D1"/>
        </a:accent5>
        <a:accent6>
          <a:srgbClr val="D9A36C"/>
        </a:accent6>
        <a:hlink>
          <a:srgbClr val="B1E695"/>
        </a:hlink>
        <a:folHlink>
          <a:srgbClr val="C2C7F2"/>
        </a:folHlink>
      </a:clrScheme>
      <a:clrMap bg1="dk2" tx1="lt1" bg2="dk1" tx2="lt2" accent1="accent1" accent2="accent2" accent3="accent3" accent4="accent4" accent5="accent5" accent6="accent6" hlink="hlink" folHlink="folHlink"/>
    </a:extraClrScheme>
    <a:extraClrScheme>
      <a:clrScheme name="ind_1286_slide 4">
        <a:dk1>
          <a:srgbClr val="333333"/>
        </a:dk1>
        <a:lt1>
          <a:srgbClr val="FFFFFF"/>
        </a:lt1>
        <a:dk2>
          <a:srgbClr val="996633"/>
        </a:dk2>
        <a:lt2>
          <a:srgbClr val="FFFFFF"/>
        </a:lt2>
        <a:accent1>
          <a:srgbClr val="A1C9E6"/>
        </a:accent1>
        <a:accent2>
          <a:srgbClr val="C7D169"/>
        </a:accent2>
        <a:accent3>
          <a:srgbClr val="CAB8AD"/>
        </a:accent3>
        <a:accent4>
          <a:srgbClr val="DADADA"/>
        </a:accent4>
        <a:accent5>
          <a:srgbClr val="CDE1F0"/>
        </a:accent5>
        <a:accent6>
          <a:srgbClr val="B4BD5E"/>
        </a:accent6>
        <a:hlink>
          <a:srgbClr val="F2C2EE"/>
        </a:hlink>
        <a:folHlink>
          <a:srgbClr val="F7C694"/>
        </a:folHlink>
      </a:clrScheme>
      <a:clrMap bg1="dk2" tx1="lt1" bg2="dk1" tx2="lt2" accent1="accent1" accent2="accent2" accent3="accent3" accent4="accent4" accent5="accent5" accent6="accent6" hlink="hlink" folHlink="folHlink"/>
    </a:extraClrScheme>
    <a:extraClrScheme>
      <a:clrScheme name="ind_1286_slide 5">
        <a:dk1>
          <a:srgbClr val="000000"/>
        </a:dk1>
        <a:lt1>
          <a:srgbClr val="FFFFFF"/>
        </a:lt1>
        <a:dk2>
          <a:srgbClr val="000000"/>
        </a:dk2>
        <a:lt2>
          <a:srgbClr val="CCCCCC"/>
        </a:lt2>
        <a:accent1>
          <a:srgbClr val="EDA65F"/>
        </a:accent1>
        <a:accent2>
          <a:srgbClr val="EDB277"/>
        </a:accent2>
        <a:accent3>
          <a:srgbClr val="FFFFFF"/>
        </a:accent3>
        <a:accent4>
          <a:srgbClr val="000000"/>
        </a:accent4>
        <a:accent5>
          <a:srgbClr val="F4D0B6"/>
        </a:accent5>
        <a:accent6>
          <a:srgbClr val="D7A16B"/>
        </a:accent6>
        <a:hlink>
          <a:srgbClr val="F5BE87"/>
        </a:hlink>
        <a:folHlink>
          <a:srgbClr val="FFCC99"/>
        </a:folHlink>
      </a:clrScheme>
      <a:clrMap bg1="lt1" tx1="dk1" bg2="lt2" tx2="dk2" accent1="accent1" accent2="accent2" accent3="accent3" accent4="accent4" accent5="accent5" accent6="accent6" hlink="hlink" folHlink="folHlink"/>
    </a:extraClrScheme>
    <a:extraClrScheme>
      <a:clrScheme name="ind_1286_slide 6">
        <a:dk1>
          <a:srgbClr val="000000"/>
        </a:dk1>
        <a:lt1>
          <a:srgbClr val="FFFFFF"/>
        </a:lt1>
        <a:dk2>
          <a:srgbClr val="000000"/>
        </a:dk2>
        <a:lt2>
          <a:srgbClr val="CCCCCC"/>
        </a:lt2>
        <a:accent1>
          <a:srgbClr val="E6B950"/>
        </a:accent1>
        <a:accent2>
          <a:srgbClr val="FAAA96"/>
        </a:accent2>
        <a:accent3>
          <a:srgbClr val="FFFFFF"/>
        </a:accent3>
        <a:accent4>
          <a:srgbClr val="000000"/>
        </a:accent4>
        <a:accent5>
          <a:srgbClr val="F0D9B3"/>
        </a:accent5>
        <a:accent6>
          <a:srgbClr val="E39A87"/>
        </a:accent6>
        <a:hlink>
          <a:srgbClr val="FFC68C"/>
        </a:hlink>
        <a:folHlink>
          <a:srgbClr val="FFB2BE"/>
        </a:folHlink>
      </a:clrScheme>
      <a:clrMap bg1="lt1" tx1="dk1" bg2="lt2" tx2="dk2" accent1="accent1" accent2="accent2" accent3="accent3" accent4="accent4" accent5="accent5" accent6="accent6" hlink="hlink" folHlink="folHlink"/>
    </a:extraClrScheme>
    <a:extraClrScheme>
      <a:clrScheme name="ind_1286_slide 7">
        <a:dk1>
          <a:srgbClr val="000000"/>
        </a:dk1>
        <a:lt1>
          <a:srgbClr val="FFFFFF"/>
        </a:lt1>
        <a:dk2>
          <a:srgbClr val="000000"/>
        </a:dk2>
        <a:lt2>
          <a:srgbClr val="CCCCCC"/>
        </a:lt2>
        <a:accent1>
          <a:srgbClr val="6AD4A8"/>
        </a:accent1>
        <a:accent2>
          <a:srgbClr val="F0B478"/>
        </a:accent2>
        <a:accent3>
          <a:srgbClr val="FFFFFF"/>
        </a:accent3>
        <a:accent4>
          <a:srgbClr val="000000"/>
        </a:accent4>
        <a:accent5>
          <a:srgbClr val="B9E6D1"/>
        </a:accent5>
        <a:accent6>
          <a:srgbClr val="D9A36C"/>
        </a:accent6>
        <a:hlink>
          <a:srgbClr val="B1E695"/>
        </a:hlink>
        <a:folHlink>
          <a:srgbClr val="C2C7F2"/>
        </a:folHlink>
      </a:clrScheme>
      <a:clrMap bg1="lt1" tx1="dk1" bg2="lt2" tx2="dk2" accent1="accent1" accent2="accent2" accent3="accent3" accent4="accent4" accent5="accent5" accent6="accent6" hlink="hlink" folHlink="folHlink"/>
    </a:extraClrScheme>
    <a:extraClrScheme>
      <a:clrScheme name="ind_1286_slide 8">
        <a:dk1>
          <a:srgbClr val="000000"/>
        </a:dk1>
        <a:lt1>
          <a:srgbClr val="FFFFFF"/>
        </a:lt1>
        <a:dk2>
          <a:srgbClr val="000000"/>
        </a:dk2>
        <a:lt2>
          <a:srgbClr val="CCCCCC"/>
        </a:lt2>
        <a:accent1>
          <a:srgbClr val="A1C9E6"/>
        </a:accent1>
        <a:accent2>
          <a:srgbClr val="C7D169"/>
        </a:accent2>
        <a:accent3>
          <a:srgbClr val="FFFFFF"/>
        </a:accent3>
        <a:accent4>
          <a:srgbClr val="000000"/>
        </a:accent4>
        <a:accent5>
          <a:srgbClr val="CDE1F0"/>
        </a:accent5>
        <a:accent6>
          <a:srgbClr val="B4BD5E"/>
        </a:accent6>
        <a:hlink>
          <a:srgbClr val="F2C2EE"/>
        </a:hlink>
        <a:folHlink>
          <a:srgbClr val="F7C6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996633"/>
      </a:dk2>
      <a:lt2>
        <a:srgbClr val="FFFFFF"/>
      </a:lt2>
      <a:accent1>
        <a:srgbClr val="E6B950"/>
      </a:accent1>
      <a:accent2>
        <a:srgbClr val="FAAA96"/>
      </a:accent2>
      <a:accent3>
        <a:srgbClr val="CAB8AD"/>
      </a:accent3>
      <a:accent4>
        <a:srgbClr val="DADADA"/>
      </a:accent4>
      <a:accent5>
        <a:srgbClr val="F0D9B3"/>
      </a:accent5>
      <a:accent6>
        <a:srgbClr val="E39A87"/>
      </a:accent6>
      <a:hlink>
        <a:srgbClr val="FFC68C"/>
      </a:hlink>
      <a:folHlink>
        <a:srgbClr val="FFB2BE"/>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1_Default Design 1">
        <a:dk1>
          <a:srgbClr val="333333"/>
        </a:dk1>
        <a:lt1>
          <a:srgbClr val="FFFFFF"/>
        </a:lt1>
        <a:dk2>
          <a:srgbClr val="996633"/>
        </a:dk2>
        <a:lt2>
          <a:srgbClr val="FFFFFF"/>
        </a:lt2>
        <a:accent1>
          <a:srgbClr val="EDA65F"/>
        </a:accent1>
        <a:accent2>
          <a:srgbClr val="EDB277"/>
        </a:accent2>
        <a:accent3>
          <a:srgbClr val="CAB8AD"/>
        </a:accent3>
        <a:accent4>
          <a:srgbClr val="DADADA"/>
        </a:accent4>
        <a:accent5>
          <a:srgbClr val="F4D0B6"/>
        </a:accent5>
        <a:accent6>
          <a:srgbClr val="D7A16B"/>
        </a:accent6>
        <a:hlink>
          <a:srgbClr val="F5BE87"/>
        </a:hlink>
        <a:folHlink>
          <a:srgbClr val="FFCC99"/>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6633"/>
        </a:dk2>
        <a:lt2>
          <a:srgbClr val="FFFFFF"/>
        </a:lt2>
        <a:accent1>
          <a:srgbClr val="E6B950"/>
        </a:accent1>
        <a:accent2>
          <a:srgbClr val="FAAA96"/>
        </a:accent2>
        <a:accent3>
          <a:srgbClr val="CAB8AD"/>
        </a:accent3>
        <a:accent4>
          <a:srgbClr val="DADADA"/>
        </a:accent4>
        <a:accent5>
          <a:srgbClr val="F0D9B3"/>
        </a:accent5>
        <a:accent6>
          <a:srgbClr val="E39A87"/>
        </a:accent6>
        <a:hlink>
          <a:srgbClr val="FFC68C"/>
        </a:hlink>
        <a:folHlink>
          <a:srgbClr val="FFB2BE"/>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6633"/>
        </a:dk2>
        <a:lt2>
          <a:srgbClr val="FFFFFF"/>
        </a:lt2>
        <a:accent1>
          <a:srgbClr val="6AD4A8"/>
        </a:accent1>
        <a:accent2>
          <a:srgbClr val="F0B478"/>
        </a:accent2>
        <a:accent3>
          <a:srgbClr val="CAB8AD"/>
        </a:accent3>
        <a:accent4>
          <a:srgbClr val="DADADA"/>
        </a:accent4>
        <a:accent5>
          <a:srgbClr val="B9E6D1"/>
        </a:accent5>
        <a:accent6>
          <a:srgbClr val="D9A36C"/>
        </a:accent6>
        <a:hlink>
          <a:srgbClr val="B1E695"/>
        </a:hlink>
        <a:folHlink>
          <a:srgbClr val="C2C7F2"/>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6633"/>
        </a:dk2>
        <a:lt2>
          <a:srgbClr val="FFFFFF"/>
        </a:lt2>
        <a:accent1>
          <a:srgbClr val="A1C9E6"/>
        </a:accent1>
        <a:accent2>
          <a:srgbClr val="C7D169"/>
        </a:accent2>
        <a:accent3>
          <a:srgbClr val="CAB8AD"/>
        </a:accent3>
        <a:accent4>
          <a:srgbClr val="DADADA"/>
        </a:accent4>
        <a:accent5>
          <a:srgbClr val="CDE1F0"/>
        </a:accent5>
        <a:accent6>
          <a:srgbClr val="B4BD5E"/>
        </a:accent6>
        <a:hlink>
          <a:srgbClr val="F2C2EE"/>
        </a:hlink>
        <a:folHlink>
          <a:srgbClr val="F7C694"/>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EDA65F"/>
        </a:accent1>
        <a:accent2>
          <a:srgbClr val="EDB277"/>
        </a:accent2>
        <a:accent3>
          <a:srgbClr val="FFFFFF"/>
        </a:accent3>
        <a:accent4>
          <a:srgbClr val="000000"/>
        </a:accent4>
        <a:accent5>
          <a:srgbClr val="F4D0B6"/>
        </a:accent5>
        <a:accent6>
          <a:srgbClr val="D7A16B"/>
        </a:accent6>
        <a:hlink>
          <a:srgbClr val="F5BE87"/>
        </a:hlink>
        <a:folHlink>
          <a:srgbClr val="FFCC9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E6B950"/>
        </a:accent1>
        <a:accent2>
          <a:srgbClr val="FAAA96"/>
        </a:accent2>
        <a:accent3>
          <a:srgbClr val="FFFFFF"/>
        </a:accent3>
        <a:accent4>
          <a:srgbClr val="000000"/>
        </a:accent4>
        <a:accent5>
          <a:srgbClr val="F0D9B3"/>
        </a:accent5>
        <a:accent6>
          <a:srgbClr val="E39A87"/>
        </a:accent6>
        <a:hlink>
          <a:srgbClr val="FFC68C"/>
        </a:hlink>
        <a:folHlink>
          <a:srgbClr val="FFB2BE"/>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6AD4A8"/>
        </a:accent1>
        <a:accent2>
          <a:srgbClr val="F0B478"/>
        </a:accent2>
        <a:accent3>
          <a:srgbClr val="FFFFFF"/>
        </a:accent3>
        <a:accent4>
          <a:srgbClr val="000000"/>
        </a:accent4>
        <a:accent5>
          <a:srgbClr val="B9E6D1"/>
        </a:accent5>
        <a:accent6>
          <a:srgbClr val="D9A36C"/>
        </a:accent6>
        <a:hlink>
          <a:srgbClr val="B1E695"/>
        </a:hlink>
        <a:folHlink>
          <a:srgbClr val="C2C7F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A1C9E6"/>
        </a:accent1>
        <a:accent2>
          <a:srgbClr val="C7D169"/>
        </a:accent2>
        <a:accent3>
          <a:srgbClr val="FFFFFF"/>
        </a:accent3>
        <a:accent4>
          <a:srgbClr val="000000"/>
        </a:accent4>
        <a:accent5>
          <a:srgbClr val="CDE1F0"/>
        </a:accent5>
        <a:accent6>
          <a:srgbClr val="B4BD5E"/>
        </a:accent6>
        <a:hlink>
          <a:srgbClr val="F2C2EE"/>
        </a:hlink>
        <a:folHlink>
          <a:srgbClr val="F7C6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94643</TotalTime>
  <Words>2325</Words>
  <Application>Microsoft Macintosh PowerPoint</Application>
  <PresentationFormat>On-screen Show (4:3)</PresentationFormat>
  <Paragraphs>222</Paragraphs>
  <Slides>33</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Garamond</vt:lpstr>
      <vt:lpstr>Impact</vt:lpstr>
      <vt:lpstr>ＭＳ Ｐゴシック</vt:lpstr>
      <vt:lpstr>Myriad Pro</vt:lpstr>
      <vt:lpstr>Times</vt:lpstr>
      <vt:lpstr>Arial</vt:lpstr>
      <vt:lpstr>ind_1286_slide</vt:lpstr>
      <vt:lpstr>1_Default Design</vt:lpstr>
      <vt:lpstr>Main Event</vt:lpstr>
      <vt:lpstr> FireFighter  CanCer Prevention</vt:lpstr>
      <vt:lpstr>Learning Objectives</vt:lpstr>
      <vt:lpstr>What is Cancer?</vt:lpstr>
      <vt:lpstr>Affects of Cancer</vt:lpstr>
      <vt:lpstr>Scope Of The Cancer Problem In The Fire Service</vt:lpstr>
      <vt:lpstr>Scope Of The Cancer Problem In The Fire Service</vt:lpstr>
      <vt:lpstr>Scope Of The Cancer Problem In The Fire Service</vt:lpstr>
      <vt:lpstr>Scope Of The Cancer Problem In The Fire Service</vt:lpstr>
      <vt:lpstr>Scope Of The Cancer Problem In The Fire Service</vt:lpstr>
      <vt:lpstr>PowerPoint Presentation</vt:lpstr>
      <vt:lpstr>PowerPoint Presentation</vt:lpstr>
      <vt:lpstr>Toxicity</vt:lpstr>
      <vt:lpstr>Toxicity</vt:lpstr>
      <vt:lpstr>Routes of Exposure</vt:lpstr>
      <vt:lpstr>Routes of Exposure</vt:lpstr>
      <vt:lpstr>Routes of Exposure</vt:lpstr>
      <vt:lpstr>Routes of Exposure </vt:lpstr>
      <vt:lpstr>Common Firefighter Exposures to Carcinogens</vt:lpstr>
      <vt:lpstr>Characterization of Firefighter Exposures During Fire Overhaul</vt:lpstr>
      <vt:lpstr>Characterization of Firefighter Exposures During Fire Overhaul </vt:lpstr>
      <vt:lpstr>Characterization of Firefighter Exposures During Fire Overhaul</vt:lpstr>
      <vt:lpstr>Soot Particles</vt:lpstr>
      <vt:lpstr>Soot Particles </vt:lpstr>
      <vt:lpstr>Soot Particles </vt:lpstr>
      <vt:lpstr>Soot Particles</vt:lpstr>
      <vt:lpstr>Soot Particles</vt:lpstr>
      <vt:lpstr>Actions to Protect YOURSELF From Cancer</vt:lpstr>
      <vt:lpstr>Actions to Protect YOURSELF From Cancer</vt:lpstr>
      <vt:lpstr>Firefighter Challenge</vt:lpstr>
      <vt:lpstr>Stay Safe!</vt:lpstr>
      <vt:lpstr>References</vt:lpstr>
      <vt:lpstr>References  </vt:lpstr>
      <vt:lpstr>References </vt:lpstr>
    </vt:vector>
  </TitlesOfParts>
  <Company>ITSD- City of San Antonio</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In The Fire Service</dc:title>
  <dc:creator>COSA User</dc:creator>
  <cp:lastModifiedBy>Microsoft Office User</cp:lastModifiedBy>
  <cp:revision>2203</cp:revision>
  <cp:lastPrinted>2021-11-26T16:12:50Z</cp:lastPrinted>
  <dcterms:created xsi:type="dcterms:W3CDTF">2013-11-19T20:15:31Z</dcterms:created>
  <dcterms:modified xsi:type="dcterms:W3CDTF">2021-11-26T16:12:56Z</dcterms:modified>
</cp:coreProperties>
</file>