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6"/>
  </p:notesMasterIdLst>
  <p:sldIdLst>
    <p:sldId id="256" r:id="rId2"/>
    <p:sldId id="258" r:id="rId3"/>
    <p:sldId id="259" r:id="rId4"/>
    <p:sldId id="261" r:id="rId5"/>
    <p:sldId id="263" r:id="rId6"/>
    <p:sldId id="262" r:id="rId7"/>
    <p:sldId id="264" r:id="rId8"/>
    <p:sldId id="265" r:id="rId9"/>
    <p:sldId id="266" r:id="rId10"/>
    <p:sldId id="267" r:id="rId11"/>
    <p:sldId id="270" r:id="rId12"/>
    <p:sldId id="269" r:id="rId13"/>
    <p:sldId id="271" r:id="rId14"/>
    <p:sldId id="268" r:id="rId15"/>
    <p:sldId id="272" r:id="rId16"/>
    <p:sldId id="273" r:id="rId17"/>
    <p:sldId id="274" r:id="rId18"/>
    <p:sldId id="275" r:id="rId19"/>
    <p:sldId id="276" r:id="rId20"/>
    <p:sldId id="277" r:id="rId21"/>
    <p:sldId id="278" r:id="rId22"/>
    <p:sldId id="283" r:id="rId23"/>
    <p:sldId id="284" r:id="rId24"/>
    <p:sldId id="286" r:id="rId25"/>
    <p:sldId id="285" r:id="rId26"/>
    <p:sldId id="287" r:id="rId27"/>
    <p:sldId id="288" r:id="rId28"/>
    <p:sldId id="289" r:id="rId29"/>
    <p:sldId id="290" r:id="rId30"/>
    <p:sldId id="292" r:id="rId31"/>
    <p:sldId id="293" r:id="rId32"/>
    <p:sldId id="294" r:id="rId33"/>
    <p:sldId id="295" r:id="rId34"/>
    <p:sldId id="296" r:id="rId35"/>
    <p:sldId id="297" r:id="rId36"/>
    <p:sldId id="298" r:id="rId37"/>
    <p:sldId id="299" r:id="rId38"/>
    <p:sldId id="300" r:id="rId39"/>
    <p:sldId id="301" r:id="rId40"/>
    <p:sldId id="302" r:id="rId41"/>
    <p:sldId id="304"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DBDF88-7BA2-49BB-8AE3-D3684CC137A0}">
          <p14:sldIdLst>
            <p14:sldId id="256"/>
            <p14:sldId id="258"/>
            <p14:sldId id="259"/>
            <p14:sldId id="261"/>
            <p14:sldId id="263"/>
            <p14:sldId id="262"/>
            <p14:sldId id="264"/>
            <p14:sldId id="265"/>
            <p14:sldId id="266"/>
            <p14:sldId id="267"/>
            <p14:sldId id="270"/>
            <p14:sldId id="269"/>
            <p14:sldId id="271"/>
            <p14:sldId id="268"/>
            <p14:sldId id="272"/>
            <p14:sldId id="273"/>
            <p14:sldId id="274"/>
            <p14:sldId id="275"/>
            <p14:sldId id="276"/>
            <p14:sldId id="277"/>
            <p14:sldId id="278"/>
            <p14:sldId id="283"/>
            <p14:sldId id="284"/>
            <p14:sldId id="286"/>
            <p14:sldId id="285"/>
            <p14:sldId id="287"/>
            <p14:sldId id="288"/>
            <p14:sldId id="289"/>
            <p14:sldId id="290"/>
            <p14:sldId id="292"/>
            <p14:sldId id="293"/>
            <p14:sldId id="294"/>
            <p14:sldId id="295"/>
            <p14:sldId id="296"/>
            <p14:sldId id="297"/>
            <p14:sldId id="298"/>
            <p14:sldId id="299"/>
            <p14:sldId id="300"/>
            <p14:sldId id="301"/>
            <p14:sldId id="302"/>
            <p14:sldId id="304"/>
            <p14:sldId id="306"/>
            <p14:sldId id="307"/>
            <p14:sldId id="308"/>
            <p14:sldId id="309"/>
            <p14:sldId id="310"/>
            <p14:sldId id="311"/>
            <p14:sldId id="312"/>
            <p14:sldId id="313"/>
            <p14:sldId id="314"/>
            <p14:sldId id="315"/>
            <p14:sldId id="316"/>
            <p14:sldId id="317"/>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1" autoAdjust="0"/>
    <p:restoredTop sz="94660"/>
  </p:normalViewPr>
  <p:slideViewPr>
    <p:cSldViewPr snapToGrid="0">
      <p:cViewPr varScale="1">
        <p:scale>
          <a:sx n="62" d="100"/>
          <a:sy n="62" d="100"/>
        </p:scale>
        <p:origin x="2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81003-03BA-2742-AE0F-DC805C38B678}" type="datetimeFigureOut">
              <a:rPr lang="en-US" smtClean="0"/>
              <a:t>7/30/19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695BA-E3A3-C844-875E-F2DAD6EAF625}" type="slidenum">
              <a:rPr lang="en-US" smtClean="0"/>
              <a:t>‹#›</a:t>
            </a:fld>
            <a:endParaRPr lang="en-US"/>
          </a:p>
        </p:txBody>
      </p:sp>
    </p:spTree>
    <p:extLst>
      <p:ext uri="{BB962C8B-B14F-4D97-AF65-F5344CB8AC3E}">
        <p14:creationId xmlns:p14="http://schemas.microsoft.com/office/powerpoint/2010/main" val="109926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A13D3-421C-4E6A-A255-289777B86D1C}"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7DFD39F-61AE-4CBB-BB8E-AD6619FEE7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A13D3-421C-4E6A-A255-289777B86D1C}"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EA13D3-421C-4E6A-A255-289777B86D1C}"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EA13D3-421C-4E6A-A255-289777B86D1C}" type="datetimeFigureOut">
              <a:rPr lang="en-US" smtClean="0"/>
              <a:t>7/30/19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EA13D3-421C-4E6A-A255-289777B86D1C}" type="datetimeFigureOut">
              <a:rPr lang="en-US" smtClean="0"/>
              <a:t>7/30/19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A13D3-421C-4E6A-A255-289777B86D1C}" type="datetimeFigureOut">
              <a:rPr lang="en-US" smtClean="0"/>
              <a:t>7/30/19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A13D3-421C-4E6A-A255-289777B86D1C}"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A13D3-421C-4E6A-A255-289777B86D1C}"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FD39F-61AE-4CBB-BB8E-AD6619FEE7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EA13D3-421C-4E6A-A255-289777B86D1C}" type="datetimeFigureOut">
              <a:rPr lang="en-US" smtClean="0"/>
              <a:t>7/30/19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DFD39F-61AE-4CBB-BB8E-AD6619FEE777}" type="slidenum">
              <a:rPr lang="en-US" smtClean="0"/>
              <a:t>‹#›</a:t>
            </a:fld>
            <a:endParaRPr lang="en-US"/>
          </a:p>
        </p:txBody>
      </p:sp>
    </p:spTree>
    <p:extLst>
      <p:ext uri="{BB962C8B-B14F-4D97-AF65-F5344CB8AC3E}">
        <p14:creationId xmlns:p14="http://schemas.microsoft.com/office/powerpoint/2010/main" val="4879016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hyperlink" Target="http://www.africafiremission.org/"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ptyiIpUatY" TargetMode="Externa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498764"/>
            <a:ext cx="8574622" cy="1475509"/>
          </a:xfrm>
        </p:spPr>
        <p:txBody>
          <a:bodyPr>
            <a:normAutofit fontScale="90000"/>
          </a:bodyPr>
          <a:lstStyle/>
          <a:p>
            <a:r>
              <a:rPr lang="en-US" dirty="0" smtClean="0"/>
              <a:t>Explosive Response &amp; Mitigation</a:t>
            </a:r>
            <a:endParaRPr lang="en-US" dirty="0"/>
          </a:p>
        </p:txBody>
      </p:sp>
      <p:sp>
        <p:nvSpPr>
          <p:cNvPr id="3" name="Subtitle 2"/>
          <p:cNvSpPr>
            <a:spLocks noGrp="1"/>
          </p:cNvSpPr>
          <p:nvPr>
            <p:ph type="subTitle" idx="1"/>
          </p:nvPr>
        </p:nvSpPr>
        <p:spPr>
          <a:xfrm>
            <a:off x="4515377" y="2161309"/>
            <a:ext cx="6987645" cy="1785241"/>
          </a:xfrm>
        </p:spPr>
        <p:txBody>
          <a:bodyPr/>
          <a:lstStyle/>
          <a:p>
            <a:r>
              <a:rPr lang="en-US" dirty="0">
                <a:ln w="0"/>
                <a:solidFill>
                  <a:schemeClr val="tx2"/>
                </a:solidFill>
                <a:effectLst>
                  <a:outerShdw blurRad="38100" dist="25400" dir="5400000" algn="ctr" rotWithShape="0">
                    <a:srgbClr val="6E747A">
                      <a:alpha val="43000"/>
                    </a:srgbClr>
                  </a:outerShdw>
                </a:effectLst>
                <a:latin typeface="Myriad Pro" charset="0"/>
                <a:ea typeface="Myriad Pro" charset="0"/>
                <a:cs typeface="Myriad Pro" charset="0"/>
              </a:rPr>
              <a:t>Joe Elliot</a:t>
            </a:r>
          </a:p>
          <a:p>
            <a:r>
              <a:rPr lang="en-US" dirty="0">
                <a:ln w="0"/>
                <a:solidFill>
                  <a:schemeClr val="tx2"/>
                </a:solidFill>
                <a:effectLst>
                  <a:outerShdw blurRad="38100" dist="25400" dir="5400000" algn="ctr" rotWithShape="0">
                    <a:srgbClr val="6E747A">
                      <a:alpha val="43000"/>
                    </a:srgbClr>
                  </a:outerShdw>
                </a:effectLst>
                <a:latin typeface="Myriad Pro" charset="0"/>
                <a:ea typeface="Myriad Pro" charset="0"/>
                <a:cs typeface="Myriad Pro" charset="0"/>
              </a:rPr>
              <a:t>Craig Duck</a:t>
            </a:r>
          </a:p>
          <a:p>
            <a:r>
              <a:rPr lang="en-US" dirty="0">
                <a:ln w="0"/>
                <a:solidFill>
                  <a:schemeClr val="tx2"/>
                </a:solidFill>
                <a:effectLst>
                  <a:outerShdw blurRad="38100" dist="25400" dir="5400000" algn="ctr" rotWithShape="0">
                    <a:srgbClr val="6E747A">
                      <a:alpha val="43000"/>
                    </a:srgbClr>
                  </a:outerShdw>
                </a:effectLst>
                <a:latin typeface="Myriad Pro" charset="0"/>
                <a:ea typeface="Myriad Pro" charset="0"/>
                <a:cs typeface="Myriad Pro" charset="0"/>
              </a:rPr>
              <a:t>Joe Hansen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3796" y="3946550"/>
            <a:ext cx="5367905" cy="29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90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lh4.googleusercontent.com/VCv-0SFvKf8RjmApQcp6_3iDPS8n3gG_DSsKcT_fPqHf-dZog8CBx_npitjZ0xK5HZK_yroyKnvIJ2A_tKHkoO8Ngvm9ulccPGwx44QZChPE9BXKtfn28msnVyNq9HV3B2YnSNuG_xTqGs56xl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333" b="79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983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685801"/>
            <a:ext cx="10018713" cy="5105400"/>
          </a:xfrm>
        </p:spPr>
        <p:txBody>
          <a:bodyPr>
            <a:normAutofit/>
          </a:bodyPr>
          <a:lstStyle/>
          <a:p>
            <a:r>
              <a:rPr lang="en-US" dirty="0"/>
              <a:t>Blast injuries are categorized in one of five ways: </a:t>
            </a:r>
            <a:endParaRPr lang="en-US" dirty="0" smtClean="0"/>
          </a:p>
          <a:p>
            <a:r>
              <a:rPr lang="en-US" b="1" u="sng" dirty="0" smtClean="0"/>
              <a:t>Primary</a:t>
            </a:r>
            <a:r>
              <a:rPr lang="en-US" dirty="0" smtClean="0"/>
              <a:t> -  </a:t>
            </a:r>
            <a:r>
              <a:rPr lang="en-US" dirty="0"/>
              <a:t>Primary injuries from the blast pressure</a:t>
            </a:r>
            <a:endParaRPr lang="en-US" dirty="0" smtClean="0"/>
          </a:p>
          <a:p>
            <a:r>
              <a:rPr lang="en-US" b="1" u="sng" dirty="0" smtClean="0"/>
              <a:t>Secondary</a:t>
            </a:r>
            <a:r>
              <a:rPr lang="en-US" dirty="0" smtClean="0"/>
              <a:t> - </a:t>
            </a:r>
            <a:r>
              <a:rPr lang="en-US" dirty="0"/>
              <a:t>secondary injuries from the fragmentation and shrapnel</a:t>
            </a:r>
            <a:endParaRPr lang="en-US" dirty="0" smtClean="0"/>
          </a:p>
          <a:p>
            <a:r>
              <a:rPr lang="en-US" dirty="0" smtClean="0"/>
              <a:t> </a:t>
            </a:r>
            <a:r>
              <a:rPr lang="en-US" b="1" u="sng" dirty="0" smtClean="0"/>
              <a:t>Tertiary </a:t>
            </a:r>
            <a:r>
              <a:rPr lang="en-US" dirty="0" smtClean="0"/>
              <a:t>- </a:t>
            </a:r>
            <a:r>
              <a:rPr lang="en-US" dirty="0"/>
              <a:t>tertiary injuries from the shock front/pressure wave moving them or objects toward them</a:t>
            </a:r>
            <a:endParaRPr lang="en-US" dirty="0" smtClean="0"/>
          </a:p>
          <a:p>
            <a:r>
              <a:rPr lang="en-US" dirty="0" smtClean="0"/>
              <a:t> </a:t>
            </a:r>
            <a:r>
              <a:rPr lang="en-US" b="1" u="sng" dirty="0" smtClean="0"/>
              <a:t>Quaternary</a:t>
            </a:r>
            <a:r>
              <a:rPr lang="en-US" dirty="0" smtClean="0"/>
              <a:t> - </a:t>
            </a:r>
            <a:r>
              <a:rPr lang="en-US" dirty="0"/>
              <a:t>quaternary injuries from a fire or structural collapse as a result of the blast damage</a:t>
            </a:r>
            <a:endParaRPr lang="en-US" dirty="0" smtClean="0"/>
          </a:p>
          <a:p>
            <a:r>
              <a:rPr lang="en-US" b="1" u="sng" dirty="0" err="1" smtClean="0"/>
              <a:t>Quinary</a:t>
            </a:r>
            <a:r>
              <a:rPr lang="en-US" b="1" u="sng" dirty="0" smtClean="0"/>
              <a:t> </a:t>
            </a:r>
            <a:r>
              <a:rPr lang="en-US" dirty="0" smtClean="0"/>
              <a:t>- </a:t>
            </a:r>
            <a:r>
              <a:rPr lang="en-US" dirty="0" err="1"/>
              <a:t>quinary</a:t>
            </a:r>
            <a:r>
              <a:rPr lang="en-US" dirty="0"/>
              <a:t> injuries from chemical or biological additives in the </a:t>
            </a:r>
            <a:r>
              <a:rPr lang="en-US" dirty="0" smtClean="0"/>
              <a:t>explosives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21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TMIOmRJ_FqrcGfDGizwPui_3mPlY1J3UKrK5pkMXo7QBlV5eeyt7fST0DCuHvGO1Xjq_rOS99Htk-qWQsseB7uEnD9Y-VjfGLy9Erwv2HQgzSzhmtw07HJ9rtolos91MEpZpGfiZd4bXRzOTU0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52" b="51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0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zBf4BS-_-0AVv2K1PF3O5UwmcwOYQPgDTrWLBTUAfBkn6gyqvS3nmXYLEDybaoBR04Aco8K2JAyYl2rK4PJd_hcWTVpJlc0VZ1d_ajRUKfirG5fCYyojlycKlPvTuhgNzekmgwM4zs2TLvwHuQ"/>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566" b="514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26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2" descr="https://lh6.googleusercontent.com/EVRv8TlnTM4Qp3NdeTuyIUrVkDJpmjK2vOcLoK3-kC9psNxvx0bhi8ab0Lr3ZJP2rwH2X6Jk7CNXmbz0rNoX7wxKsm900rdHA5eABer6t9IWooaLxEzD4DqCoJeANNkkexDt0k1ER8md0PerrGM"/>
          <p:cNvPicPr>
            <a:picLocks noChangeAspect="1" noChangeArrowheads="1"/>
          </p:cNvPicPr>
          <p:nvPr/>
        </p:nvPicPr>
        <p:blipFill rotWithShape="1">
          <a:blip r:embed="rId2">
            <a:extLst>
              <a:ext uri="{28A0092B-C50C-407E-A947-70E740481C1C}">
                <a14:useLocalDpi xmlns:a14="http://schemas.microsoft.com/office/drawing/2010/main" val="0"/>
              </a:ext>
            </a:extLst>
          </a:blip>
          <a:srcRect l="-2703" t="17363" r="2703" b="3799"/>
          <a:stretch/>
        </p:blipFill>
        <p:spPr bwMode="auto">
          <a:xfrm>
            <a:off x="-264696" y="0"/>
            <a:ext cx="124566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55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lh3.googleusercontent.com/DUJ4IUscZ7i0JehJgjUWGCQyWQw5vmUHHVzRw-Bf7aNNkNNmLmqncj1ARU2XiX39u5ApPqvnuT0UWuZs1R4YqiS7U5ZYCvotVImLD_clB4l6I3xmUHXKufJlpAXjZTU14fGSvNaQZ5ZWVQDGizk"/>
          <p:cNvSpPr>
            <a:spLocks noChangeAspect="1" noChangeArrowheads="1"/>
          </p:cNvSpPr>
          <p:nvPr/>
        </p:nvSpPr>
        <p:spPr bwMode="auto">
          <a:xfrm>
            <a:off x="0" y="-1100892"/>
            <a:ext cx="390525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s://lh5.googleusercontent.com/3TFcpQOmwm8uYhDfw_wF2vObFVQ6lrVtpAKHMgISM7830DclWdHurfNrIuGIx_WiUx8h1kub_KTYhbQSkTtc0ble6Wc1Wfv7F00e-wxdA73GKwPAgZAujMU0zGiSYegsqQapgtgviZaJvwVPDH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556" b="53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765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188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may look like they are ok…</a:t>
            </a:r>
            <a:endParaRPr lang="en-US" dirty="0"/>
          </a:p>
        </p:txBody>
      </p:sp>
      <p:sp>
        <p:nvSpPr>
          <p:cNvPr id="3" name="Content Placeholder 2"/>
          <p:cNvSpPr>
            <a:spLocks noGrp="1"/>
          </p:cNvSpPr>
          <p:nvPr>
            <p:ph idx="1"/>
          </p:nvPr>
        </p:nvSpPr>
        <p:spPr/>
        <p:txBody>
          <a:bodyPr/>
          <a:lstStyle/>
          <a:p>
            <a:r>
              <a:rPr lang="en-US" dirty="0" smtClean="0"/>
              <a:t>Blast survivors may look ok, but may have serious internal injuries that may be lethal later. </a:t>
            </a:r>
          </a:p>
          <a:p>
            <a:r>
              <a:rPr lang="en-US" dirty="0" smtClean="0"/>
              <a:t>Assess survivors well, and keep a close watch on them.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415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00" name="Picture 4" descr="https://lh4.googleusercontent.com/G8oCnn4bg3t15zsAB8tbxYZms36xbt48yPlZDAL-_g38miDgfIrQigVUyTxOQvZZYDs0MDySs54m80yL3pVefWOSGTp9oa_Rl8kgTSZLLAel34P9iptwYFEbH7TsfRFqEUsV1E17ztimpBH17C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297" b="4612"/>
          <a:stretch/>
        </p:blipFill>
        <p:spPr bwMode="auto">
          <a:xfrm>
            <a:off x="-339221" y="0"/>
            <a:ext cx="125312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93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
            </a:r>
            <a:br>
              <a:rPr lang="en-US" sz="2800" dirty="0"/>
            </a:br>
            <a:endParaRPr lang="en-US" sz="2800" dirty="0"/>
          </a:p>
        </p:txBody>
      </p:sp>
      <p:sp>
        <p:nvSpPr>
          <p:cNvPr id="5" name="TextBox 4"/>
          <p:cNvSpPr txBox="1"/>
          <p:nvPr/>
        </p:nvSpPr>
        <p:spPr>
          <a:xfrm>
            <a:off x="2234488" y="1323475"/>
            <a:ext cx="8518357" cy="4154984"/>
          </a:xfrm>
          <a:prstGeom prst="rect">
            <a:avLst/>
          </a:prstGeom>
          <a:noFill/>
        </p:spPr>
        <p:txBody>
          <a:bodyPr wrap="square" rtlCol="0">
            <a:spAutoFit/>
          </a:bodyPr>
          <a:lstStyle/>
          <a:p>
            <a:r>
              <a:rPr lang="en-US" sz="2400" b="1" dirty="0"/>
              <a:t>Body Fluids</a:t>
            </a:r>
            <a:r>
              <a:rPr lang="en-US" sz="2400" dirty="0"/>
              <a:t/>
            </a:r>
            <a:br>
              <a:rPr lang="en-US" sz="2400" dirty="0"/>
            </a:br>
            <a:r>
              <a:rPr lang="en-US" sz="2400" dirty="0"/>
              <a:t>Pathogens present in blood and other body fluids create risks for those first responders who come into direct contact with survivors. Pathogens may be a particular concern in a suicide-bombing incident, where bombers may attempt to spread dangerous pathogens on bone fragments and body parts that come in contact and often penetrate survivors. It is believed that terrorists are actively recruiting bombers who may be infected with communicable diseases, to increase the physical and psychological impacts of suicide-bombing attacks.</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815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handle explosives?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779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lh4.googleusercontent.com/gl92HiCE5aPvA2mZqpHTPlyYgNnIIK01dOIz-EftzMqmKfdNmNzMSGe9jCUkphpvmrk0esTuy3x0N2AEMSRm5RP11JHsBQ_zZRYW3cY1P_AHoB6aU-QB0bd6_36kgjawgkF9CFKmJRmmvCOP3J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032" b="8689"/>
          <a:stretch/>
        </p:blipFill>
        <p:spPr bwMode="auto">
          <a:xfrm>
            <a:off x="0" y="-48126"/>
            <a:ext cx="12191999" cy="690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03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runs the scene?</a:t>
            </a:r>
            <a:endParaRPr lang="en-US" dirty="0"/>
          </a:p>
        </p:txBody>
      </p:sp>
      <p:sp>
        <p:nvSpPr>
          <p:cNvPr id="3" name="Content Placeholder 2"/>
          <p:cNvSpPr>
            <a:spLocks noGrp="1"/>
          </p:cNvSpPr>
          <p:nvPr>
            <p:ph idx="1"/>
          </p:nvPr>
        </p:nvSpPr>
        <p:spPr/>
        <p:txBody>
          <a:bodyPr/>
          <a:lstStyle/>
          <a:p>
            <a:r>
              <a:rPr lang="en-US" dirty="0" smtClean="0"/>
              <a:t>In the U.S. we use NIMS. </a:t>
            </a:r>
          </a:p>
          <a:p>
            <a:r>
              <a:rPr lang="en-US" dirty="0" smtClean="0"/>
              <a:t>National Incident Management  System</a:t>
            </a:r>
          </a:p>
          <a:p>
            <a:r>
              <a:rPr lang="en-US" dirty="0" smtClean="0"/>
              <a:t>On a bombing incident the U.S. would likely use a “Unified Command”, that would involve coordination of several agencies. </a:t>
            </a:r>
          </a:p>
          <a:p>
            <a:r>
              <a:rPr lang="en-US" dirty="0" smtClean="0"/>
              <a:t>How do your agencies work together to resolve an incident such as a terrorist bombing?</a:t>
            </a:r>
          </a:p>
          <a:p>
            <a:endParaRPr lang="en-US" dirty="0"/>
          </a:p>
        </p:txBody>
      </p:sp>
      <p:sp>
        <p:nvSpPr>
          <p:cNvPr id="4" name="AutoShape 2" descr="https://lh4.googleusercontent.com/r8Sy3kSSk5-XF_Z23MF3c_pOiJSnBHMQw6xz_3tUlijOjW1z5o33BKOgPUexDB0V3s9rQQnrt9rT0jrI1ZSSsvDUiWj0EcUJyzobPIGmGuq2wJm93Njo2NqV32dtNgIgBNoputnsEreY4OLYLgk"/>
          <p:cNvSpPr>
            <a:spLocks noChangeAspect="1" noChangeArrowheads="1"/>
          </p:cNvSpPr>
          <p:nvPr/>
        </p:nvSpPr>
        <p:spPr bwMode="auto">
          <a:xfrm>
            <a:off x="134938" y="-1195388"/>
            <a:ext cx="396240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875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4" name="Content Placeholder 3"/>
          <p:cNvSpPr>
            <a:spLocks noGrp="1"/>
          </p:cNvSpPr>
          <p:nvPr>
            <p:ph idx="1"/>
          </p:nvPr>
        </p:nvSpPr>
        <p:spPr/>
        <p:txBody>
          <a:bodyPr>
            <a:normAutofit lnSpcReduction="10000"/>
          </a:bodyPr>
          <a:lstStyle/>
          <a:p>
            <a:r>
              <a:rPr lang="en-US" dirty="0" smtClean="0"/>
              <a:t>When going through a threat assessment in response to a terrorist bombing incident, first responders should continually ask themselves:</a:t>
            </a:r>
          </a:p>
          <a:p>
            <a:r>
              <a:rPr lang="en-US" dirty="0" smtClean="0"/>
              <a:t>1. Am I safe?</a:t>
            </a:r>
          </a:p>
          <a:p>
            <a:r>
              <a:rPr lang="en-US" dirty="0" smtClean="0"/>
              <a:t>2. Is my team safe?</a:t>
            </a:r>
          </a:p>
          <a:p>
            <a:r>
              <a:rPr lang="en-US" dirty="0" smtClean="0"/>
              <a:t>3. Is everyone else safe?</a:t>
            </a:r>
          </a:p>
          <a:p>
            <a:r>
              <a:rPr lang="en-US" dirty="0" smtClean="0"/>
              <a:t>If the answer to questions 1 or 2 “no” then the first responder is not doing all he/she can to accomplish question 3.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27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Life safety is the most important priority when it comes to responding to emergency events</a:t>
            </a:r>
            <a:r>
              <a:rPr lang="en-US" dirty="0" smtClean="0"/>
              <a:t>.</a:t>
            </a:r>
          </a:p>
          <a:p>
            <a:r>
              <a:rPr lang="en-US" dirty="0" smtClean="0"/>
              <a:t> </a:t>
            </a:r>
            <a:r>
              <a:rPr lang="en-US" dirty="0"/>
              <a:t>If a first responder is incapacitated going to an emergency or at an emergency, he/she will be unable to assist </a:t>
            </a:r>
            <a:r>
              <a:rPr lang="en-US" dirty="0" smtClean="0"/>
              <a:t>others</a:t>
            </a:r>
          </a:p>
          <a:p>
            <a:r>
              <a:rPr lang="en-US" dirty="0" smtClean="0"/>
              <a:t>TAKE CARE OF YOURSELVES/ EACH OTHER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16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respond to a WMD?</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82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026" y="2476500"/>
            <a:ext cx="10018713" cy="1752599"/>
          </a:xfrm>
        </p:spPr>
        <p:txBody>
          <a:bodyPr/>
          <a:lstStyle/>
          <a:p>
            <a:r>
              <a:rPr lang="en-US" dirty="0" smtClean="0"/>
              <a:t>What resources do you have to respond to biological, chemical, or radiological agents?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19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any of the unexploded ordinance you find chemical weaponry?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151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lewisite </a:t>
            </a:r>
            <a:r>
              <a:rPr lang="en-US" dirty="0" smtClean="0"/>
              <a:t>is: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Lewisite is a type of chemical warfare agent. This kind of agent is called a vesicant or blistering agent, because it causes blistering of the skin and mucous membranes on contact.</a:t>
            </a:r>
          </a:p>
          <a:p>
            <a:r>
              <a:rPr lang="en-US" dirty="0"/>
              <a:t>Lewisite is an oily, colorless liquid in its pure form and can appear amber to black in its impure form.</a:t>
            </a:r>
          </a:p>
          <a:p>
            <a:r>
              <a:rPr lang="en-US" dirty="0"/>
              <a:t>Lewisite has an odor like geraniums.</a:t>
            </a:r>
          </a:p>
          <a:p>
            <a:r>
              <a:rPr lang="en-US" dirty="0"/>
              <a:t>Lewisite contains arsenic, a poisonous element.</a:t>
            </a:r>
          </a:p>
          <a:p>
            <a:r>
              <a:rPr lang="en-US" dirty="0"/>
              <a:t>Lewisite is also known by its military designation, “L.”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005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lewisite is found and how it is </a:t>
            </a:r>
            <a:r>
              <a:rPr lang="en-US" dirty="0" smtClean="0"/>
              <a:t>used:</a:t>
            </a:r>
            <a:r>
              <a:rPr lang="en-US" dirty="0"/>
              <a:t/>
            </a:r>
            <a:br>
              <a:rPr lang="en-US" dirty="0"/>
            </a:br>
            <a:endParaRPr lang="en-US" dirty="0"/>
          </a:p>
        </p:txBody>
      </p:sp>
      <p:sp>
        <p:nvSpPr>
          <p:cNvPr id="9" name="Content Placeholder 8"/>
          <p:cNvSpPr>
            <a:spLocks noGrp="1"/>
          </p:cNvSpPr>
          <p:nvPr>
            <p:ph idx="1"/>
          </p:nvPr>
        </p:nvSpPr>
        <p:spPr/>
        <p:txBody>
          <a:bodyPr/>
          <a:lstStyle/>
          <a:p>
            <a:r>
              <a:rPr lang="en-US" dirty="0"/>
              <a:t>Lewisite was produced in 1918 to be used in World War I, but its production was too late for it to be used in the war.</a:t>
            </a:r>
          </a:p>
          <a:p>
            <a:r>
              <a:rPr lang="en-US" dirty="0"/>
              <a:t>Lewisite has been used only as a chemical warfare agent. It has no medical or other practical use.</a:t>
            </a:r>
          </a:p>
          <a:p>
            <a:r>
              <a:rPr lang="en-US" dirty="0"/>
              <a:t>Lewisite is not found naturally in the environment.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924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09600"/>
          </a:xfrm>
        </p:spPr>
        <p:txBody>
          <a:bodyPr>
            <a:normAutofit fontScale="90000"/>
          </a:bodyPr>
          <a:lstStyle/>
          <a:p>
            <a:r>
              <a:rPr lang="en-US" dirty="0"/>
              <a:t>How people can be exposed to lewisite</a:t>
            </a:r>
            <a:br>
              <a:rPr lang="en-US" dirty="0"/>
            </a:br>
            <a:endParaRPr lang="en-US" dirty="0"/>
          </a:p>
        </p:txBody>
      </p:sp>
      <p:sp>
        <p:nvSpPr>
          <p:cNvPr id="3" name="Content Placeholder 2"/>
          <p:cNvSpPr>
            <a:spLocks noGrp="1"/>
          </p:cNvSpPr>
          <p:nvPr>
            <p:ph idx="1"/>
          </p:nvPr>
        </p:nvSpPr>
        <p:spPr>
          <a:xfrm>
            <a:off x="1484310" y="1295401"/>
            <a:ext cx="10018713" cy="4495799"/>
          </a:xfrm>
        </p:spPr>
        <p:txBody>
          <a:bodyPr>
            <a:normAutofit fontScale="85000" lnSpcReduction="20000"/>
          </a:bodyPr>
          <a:lstStyle/>
          <a:p>
            <a:r>
              <a:rPr lang="en-US" dirty="0"/>
              <a:t>People’s risk for exposure depends on how close they are to the place where the lewisite was released.</a:t>
            </a:r>
          </a:p>
          <a:p>
            <a:r>
              <a:rPr lang="en-US" dirty="0"/>
              <a:t>If lewisite gas is released into the air, people may be exposed through skin contact or eye contact. They may also be exposed by breathing air that contains lewisite.</a:t>
            </a:r>
          </a:p>
          <a:p>
            <a:r>
              <a:rPr lang="en-US" dirty="0"/>
              <a:t>If lewisite liquid is released into water, people may be exposed by drinking water that contains lewisite or by getting the water on their bodies.</a:t>
            </a:r>
          </a:p>
          <a:p>
            <a:r>
              <a:rPr lang="en-US" dirty="0"/>
              <a:t>If lewisite liquid comes into contact with food, people may be exposed by eating the contaminated food.</a:t>
            </a:r>
          </a:p>
          <a:p>
            <a:r>
              <a:rPr lang="en-US" dirty="0"/>
              <a:t>People can be exposed by coming into direct contact with liquid lewisite.</a:t>
            </a:r>
          </a:p>
          <a:p>
            <a:r>
              <a:rPr lang="en-US" dirty="0"/>
              <a:t>Lewisite vapor is heavier than air, so it will settle in low-lying areas.</a:t>
            </a:r>
          </a:p>
          <a:p>
            <a:r>
              <a:rPr lang="en-US" dirty="0"/>
              <a:t>Lewisite remains a liquid under a wide range of environmental conditions, from below freezing to very hot temperatures. Therefore, it could last for a long time in the environment.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34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a:t>
            </a:r>
            <a:endParaRPr lang="en-US" dirty="0"/>
          </a:p>
        </p:txBody>
      </p:sp>
      <p:sp>
        <p:nvSpPr>
          <p:cNvPr id="3" name="Content Placeholder 2"/>
          <p:cNvSpPr>
            <a:spLocks noGrp="1"/>
          </p:cNvSpPr>
          <p:nvPr>
            <p:ph idx="1"/>
          </p:nvPr>
        </p:nvSpPr>
        <p:spPr/>
        <p:txBody>
          <a:bodyPr/>
          <a:lstStyle/>
          <a:p>
            <a:r>
              <a:rPr lang="en-US" dirty="0" smtClean="0"/>
              <a:t>R - RECOGNIZE explosive devices/components or potentially hazardous situations</a:t>
            </a:r>
          </a:p>
          <a:p>
            <a:r>
              <a:rPr lang="en-US" dirty="0" smtClean="0"/>
              <a:t>A - Take defensive actions to AVOID the hazard</a:t>
            </a:r>
          </a:p>
          <a:p>
            <a:r>
              <a:rPr lang="en-US" dirty="0" smtClean="0"/>
              <a:t>I - ISOLATE yourself and everyone from the explosive device or suspicious item</a:t>
            </a:r>
          </a:p>
          <a:p>
            <a:r>
              <a:rPr lang="en-US" dirty="0" smtClean="0"/>
              <a:t>N - NOTIFY proper authorities to respond to your area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843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81050"/>
          </a:xfrm>
        </p:spPr>
        <p:txBody>
          <a:bodyPr>
            <a:normAutofit fontScale="90000"/>
          </a:bodyPr>
          <a:lstStyle/>
          <a:p>
            <a:r>
              <a:rPr lang="en-US" dirty="0"/>
              <a:t>How lewisite works</a:t>
            </a:r>
            <a:br>
              <a:rPr lang="en-US" dirty="0"/>
            </a:br>
            <a:endParaRPr lang="en-US" dirty="0"/>
          </a:p>
        </p:txBody>
      </p:sp>
      <p:sp>
        <p:nvSpPr>
          <p:cNvPr id="3" name="Content Placeholder 2"/>
          <p:cNvSpPr>
            <a:spLocks noGrp="1"/>
          </p:cNvSpPr>
          <p:nvPr>
            <p:ph idx="1"/>
          </p:nvPr>
        </p:nvSpPr>
        <p:spPr>
          <a:xfrm>
            <a:off x="1484310" y="1771651"/>
            <a:ext cx="10018713" cy="4019550"/>
          </a:xfrm>
        </p:spPr>
        <p:txBody>
          <a:bodyPr/>
          <a:lstStyle/>
          <a:p>
            <a:r>
              <a:rPr lang="en-US" dirty="0"/>
              <a:t>Adverse health effects caused by lewisite depend on the amount people are exposed to, the route of exposure, and the length of time that people are exposed.</a:t>
            </a:r>
          </a:p>
          <a:p>
            <a:r>
              <a:rPr lang="en-US" dirty="0"/>
              <a:t>Lewisite is a powerful irritant and blistering agent that immediately damages the skin, eyes, and respiratory (breathing) tract.</a:t>
            </a:r>
          </a:p>
          <a:p>
            <a:r>
              <a:rPr lang="en-US" dirty="0"/>
              <a:t>Because it contains arsenic, lewisite has some effects that are similar to arsenic poisoning, including stomach ailments and low blood pressure.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83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38200"/>
          </a:xfrm>
        </p:spPr>
        <p:txBody>
          <a:bodyPr>
            <a:normAutofit fontScale="90000"/>
          </a:bodyPr>
          <a:lstStyle/>
          <a:p>
            <a:r>
              <a:rPr lang="en-US" dirty="0"/>
              <a:t>Immediate signs and symptoms of lewisite exposure</a:t>
            </a:r>
            <a:br>
              <a:rPr lang="en-US" dirty="0"/>
            </a:br>
            <a:endParaRPr lang="en-US" dirty="0"/>
          </a:p>
        </p:txBody>
      </p:sp>
      <p:sp>
        <p:nvSpPr>
          <p:cNvPr id="3" name="Content Placeholder 2"/>
          <p:cNvSpPr>
            <a:spLocks noGrp="1"/>
          </p:cNvSpPr>
          <p:nvPr>
            <p:ph idx="1"/>
          </p:nvPr>
        </p:nvSpPr>
        <p:spPr>
          <a:xfrm>
            <a:off x="1484310" y="1524001"/>
            <a:ext cx="10018713" cy="4267199"/>
          </a:xfrm>
        </p:spPr>
        <p:txBody>
          <a:bodyPr>
            <a:normAutofit fontScale="85000" lnSpcReduction="20000"/>
          </a:bodyPr>
          <a:lstStyle/>
          <a:p>
            <a:r>
              <a:rPr lang="en-US" dirty="0" smtClean="0"/>
              <a:t>Signs </a:t>
            </a:r>
            <a:r>
              <a:rPr lang="en-US" dirty="0"/>
              <a:t>and symptoms occur immediately following a lewisite exposure. Lewisite can have the following effects on specific parts of the body:</a:t>
            </a:r>
          </a:p>
          <a:p>
            <a:pPr lvl="1"/>
            <a:r>
              <a:rPr lang="en-US" i="1" dirty="0"/>
              <a:t>Skin:</a:t>
            </a:r>
            <a:r>
              <a:rPr lang="en-US" dirty="0"/>
              <a:t> pain and irritation within seconds to minutes, redness within 15 to 30 minutes followed by blister formation within several hours. The blister begins as a small blister in the middle of the red areas and then expands to cover the entire reddened area of skin. The lesions (sores) from lewisite heal much faster than lesions caused by the other blistering agents, sulfur mustard and nitrogen mustards, and the discoloring of the skin that occurs later is much less noticeable.</a:t>
            </a:r>
          </a:p>
          <a:p>
            <a:pPr lvl="1"/>
            <a:r>
              <a:rPr lang="en-US" i="1" dirty="0"/>
              <a:t>Eyes:</a:t>
            </a:r>
            <a:r>
              <a:rPr lang="en-US" dirty="0"/>
              <a:t> irritation, pain, swelling, and tearing may occur on contact.</a:t>
            </a:r>
          </a:p>
          <a:p>
            <a:pPr lvl="1"/>
            <a:r>
              <a:rPr lang="en-US" i="1" dirty="0"/>
              <a:t>Respiratory tract:</a:t>
            </a:r>
            <a:r>
              <a:rPr lang="en-US" dirty="0"/>
              <a:t> runny nose, sneezing, hoarseness, bloody nose, sinus pain, shortness of breath, and cough</a:t>
            </a:r>
          </a:p>
          <a:p>
            <a:pPr lvl="1"/>
            <a:r>
              <a:rPr lang="en-US" i="1" dirty="0"/>
              <a:t>Digestive tract:</a:t>
            </a:r>
            <a:r>
              <a:rPr lang="en-US" dirty="0"/>
              <a:t> diarrhea, nausea, and vomiting.</a:t>
            </a:r>
          </a:p>
          <a:p>
            <a:pPr lvl="1"/>
            <a:r>
              <a:rPr lang="en-US" i="1" dirty="0"/>
              <a:t>Cardiovascular:</a:t>
            </a:r>
            <a:r>
              <a:rPr lang="en-US" dirty="0"/>
              <a:t> “Lewisite shock” or low blood pressure may occur</a:t>
            </a:r>
          </a:p>
          <a:p>
            <a:r>
              <a:rPr lang="en-US" dirty="0"/>
              <a:t>Showing these signs and symptoms does not necessarily mean that a person has been exposed to lewisite.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76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57250"/>
          </a:xfrm>
        </p:spPr>
        <p:txBody>
          <a:bodyPr/>
          <a:lstStyle/>
          <a:p>
            <a:r>
              <a:rPr lang="en-US" dirty="0" smtClean="0"/>
              <a:t>How to protect yourself:</a:t>
            </a:r>
            <a:endParaRPr lang="en-US" dirty="0"/>
          </a:p>
        </p:txBody>
      </p:sp>
      <p:sp>
        <p:nvSpPr>
          <p:cNvPr id="3" name="Content Placeholder 2"/>
          <p:cNvSpPr>
            <a:spLocks noGrp="1"/>
          </p:cNvSpPr>
          <p:nvPr>
            <p:ph idx="1"/>
          </p:nvPr>
        </p:nvSpPr>
        <p:spPr>
          <a:xfrm>
            <a:off x="1484310" y="1714501"/>
            <a:ext cx="10018713" cy="4076700"/>
          </a:xfrm>
        </p:spPr>
        <p:txBody>
          <a:bodyPr/>
          <a:lstStyle/>
          <a:p>
            <a:r>
              <a:rPr lang="en-US" dirty="0" smtClean="0"/>
              <a:t>Get to fresh air</a:t>
            </a:r>
          </a:p>
          <a:p>
            <a:r>
              <a:rPr lang="en-US" dirty="0" smtClean="0"/>
              <a:t>Get to high ground, Lewisite will sink to low spots</a:t>
            </a:r>
          </a:p>
          <a:p>
            <a:r>
              <a:rPr lang="en-US" dirty="0" smtClean="0"/>
              <a:t>If you think you’ve been exposed, remove clothing and wash with large amounts of soap and water ASAP</a:t>
            </a:r>
          </a:p>
          <a:p>
            <a:r>
              <a:rPr lang="en-US" dirty="0" smtClean="0"/>
              <a:t>DON’T PULL CLOTHES OVER YOUR HEAD</a:t>
            </a:r>
            <a:r>
              <a:rPr lang="en-US" dirty="0"/>
              <a:t> </a:t>
            </a:r>
            <a:r>
              <a:rPr lang="en-US" dirty="0" smtClean="0"/>
              <a:t>– CUT THEM OFF</a:t>
            </a:r>
          </a:p>
          <a:p>
            <a:r>
              <a:rPr lang="en-US" dirty="0" smtClean="0"/>
              <a:t>Seal clothes in double bag if you can</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297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28700"/>
          </a:xfrm>
        </p:spPr>
        <p:txBody>
          <a:bodyPr>
            <a:normAutofit fontScale="90000"/>
          </a:bodyPr>
          <a:lstStyle/>
          <a:p>
            <a:r>
              <a:rPr lang="en-US" dirty="0" smtClean="0"/>
              <a:t>Recommended evacuation distances for Lewisite</a:t>
            </a:r>
            <a:endParaRPr lang="en-US" dirty="0"/>
          </a:p>
        </p:txBody>
      </p:sp>
      <p:sp>
        <p:nvSpPr>
          <p:cNvPr id="3" name="Content Placeholder 2"/>
          <p:cNvSpPr>
            <a:spLocks noGrp="1"/>
          </p:cNvSpPr>
          <p:nvPr>
            <p:ph idx="1"/>
          </p:nvPr>
        </p:nvSpPr>
        <p:spPr>
          <a:xfrm>
            <a:off x="1484310" y="1714501"/>
            <a:ext cx="10018713" cy="4076700"/>
          </a:xfrm>
        </p:spPr>
        <p:txBody>
          <a:bodyPr/>
          <a:lstStyle/>
          <a:p>
            <a:r>
              <a:rPr lang="en-US" b="1" u="sng" dirty="0" smtClean="0"/>
              <a:t>First:</a:t>
            </a:r>
          </a:p>
          <a:p>
            <a:r>
              <a:rPr lang="en-US" dirty="0" smtClean="0"/>
              <a:t>Isolate – </a:t>
            </a:r>
            <a:r>
              <a:rPr lang="en-US" u="sng" dirty="0" smtClean="0"/>
              <a:t>100 meters</a:t>
            </a:r>
          </a:p>
          <a:p>
            <a:r>
              <a:rPr lang="en-US" b="1" u="sng" dirty="0" smtClean="0"/>
              <a:t>Then:</a:t>
            </a:r>
          </a:p>
          <a:p>
            <a:r>
              <a:rPr lang="en-US" dirty="0" smtClean="0"/>
              <a:t>Protect downwind – </a:t>
            </a:r>
            <a:r>
              <a:rPr lang="en-US" u="sng" dirty="0" smtClean="0"/>
              <a:t>.5km day - 1km night  </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217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19150"/>
          </a:xfrm>
        </p:spPr>
        <p:txBody>
          <a:bodyPr/>
          <a:lstStyle/>
          <a:p>
            <a:r>
              <a:rPr lang="en-US" dirty="0" smtClean="0"/>
              <a:t>Phosgene Gas:</a:t>
            </a:r>
            <a:endParaRPr lang="en-US" dirty="0"/>
          </a:p>
        </p:txBody>
      </p:sp>
      <p:sp>
        <p:nvSpPr>
          <p:cNvPr id="3" name="Content Placeholder 2"/>
          <p:cNvSpPr>
            <a:spLocks noGrp="1"/>
          </p:cNvSpPr>
          <p:nvPr>
            <p:ph idx="1"/>
          </p:nvPr>
        </p:nvSpPr>
        <p:spPr>
          <a:xfrm>
            <a:off x="1484310" y="1504951"/>
            <a:ext cx="10018713" cy="4286249"/>
          </a:xfrm>
        </p:spPr>
        <p:txBody>
          <a:bodyPr>
            <a:normAutofit fontScale="92500" lnSpcReduction="10000"/>
          </a:bodyPr>
          <a:lstStyle/>
          <a:p>
            <a:r>
              <a:rPr lang="en-US" dirty="0"/>
              <a:t>Phosgene is a major industrial chemical used to make plastics and pesticides.</a:t>
            </a:r>
          </a:p>
          <a:p>
            <a:r>
              <a:rPr lang="en-US" dirty="0"/>
              <a:t>At room temperature (70°F), phosgene is a poisonous gas.</a:t>
            </a:r>
          </a:p>
          <a:p>
            <a:r>
              <a:rPr lang="en-US" dirty="0"/>
              <a:t>With cooling and pressure, phosgene gas can be converted into a liquid so that it can be shipped and stored. When liquid phosgene is released, it quickly turns into a gas that stays close to the ground and spreads rapidly.</a:t>
            </a:r>
          </a:p>
          <a:p>
            <a:r>
              <a:rPr lang="en-US" dirty="0"/>
              <a:t>Phosgene gas may appear colorless or as a white to pale yellow cloud. At low concentrations, it has a pleasant odor of newly mown hay or green corn, but its odor may not be noticed by all people exposed. At high concentrations, the odor may be strong and unpleasant.</a:t>
            </a:r>
          </a:p>
          <a:p>
            <a:r>
              <a:rPr lang="en-US" dirty="0"/>
              <a:t>Phosgene itself is nonflammable (not easily ignited and burned).</a:t>
            </a:r>
          </a:p>
          <a:p>
            <a:r>
              <a:rPr lang="en-US" dirty="0"/>
              <a:t>Phosgene is also known by its military designation, “CG</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702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71500"/>
          </a:xfrm>
        </p:spPr>
        <p:txBody>
          <a:bodyPr>
            <a:normAutofit fontScale="90000"/>
          </a:bodyPr>
          <a:lstStyle/>
          <a:p>
            <a:r>
              <a:rPr lang="en-US" dirty="0" smtClean="0"/>
              <a:t>Where and how phosgene is used:</a:t>
            </a:r>
            <a:endParaRPr lang="en-US" dirty="0"/>
          </a:p>
        </p:txBody>
      </p:sp>
      <p:sp>
        <p:nvSpPr>
          <p:cNvPr id="3" name="Content Placeholder 2"/>
          <p:cNvSpPr>
            <a:spLocks noGrp="1"/>
          </p:cNvSpPr>
          <p:nvPr>
            <p:ph idx="1"/>
          </p:nvPr>
        </p:nvSpPr>
        <p:spPr/>
        <p:txBody>
          <a:bodyPr>
            <a:normAutofit/>
          </a:bodyPr>
          <a:lstStyle/>
          <a:p>
            <a:r>
              <a:rPr lang="en-US" dirty="0" smtClean="0"/>
              <a:t>Phosgene was used in WW1 as a choking agent</a:t>
            </a:r>
          </a:p>
          <a:p>
            <a:r>
              <a:rPr lang="en-US" dirty="0" smtClean="0"/>
              <a:t>Used in industry to produce many other chemicals, such as pesticides. </a:t>
            </a:r>
          </a:p>
          <a:p>
            <a:r>
              <a:rPr lang="en-US" dirty="0" smtClean="0"/>
              <a:t>Phosgene is heavier than air, so would be found in low spots.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811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phosgene works</a:t>
            </a:r>
            <a:br>
              <a:rPr lang="en-US" dirty="0"/>
            </a:br>
            <a:endParaRPr lang="en-US" dirty="0"/>
          </a:p>
        </p:txBody>
      </p:sp>
      <p:sp>
        <p:nvSpPr>
          <p:cNvPr id="3" name="Content Placeholder 2"/>
          <p:cNvSpPr>
            <a:spLocks noGrp="1"/>
          </p:cNvSpPr>
          <p:nvPr>
            <p:ph idx="1"/>
          </p:nvPr>
        </p:nvSpPr>
        <p:spPr/>
        <p:txBody>
          <a:bodyPr/>
          <a:lstStyle/>
          <a:p>
            <a:r>
              <a:rPr lang="en-US" dirty="0"/>
              <a:t>Poisoning caused by phosgene depends on the amount of phosgene to which a person is exposed, the route of exposure, and the length of time that a person is exposed.</a:t>
            </a:r>
          </a:p>
          <a:p>
            <a:r>
              <a:rPr lang="en-US" dirty="0"/>
              <a:t>Phosgene gas and liquid are irritants that can damage the skin, eyes, nose, throat, and lungs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64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42950"/>
          </a:xfrm>
        </p:spPr>
        <p:txBody>
          <a:bodyPr/>
          <a:lstStyle/>
          <a:p>
            <a:r>
              <a:rPr lang="en-US" dirty="0"/>
              <a:t>Immediate signs and </a:t>
            </a:r>
            <a:r>
              <a:rPr lang="en-US" dirty="0" smtClean="0"/>
              <a:t>symptoms</a:t>
            </a:r>
            <a:endParaRPr lang="en-US" dirty="0"/>
          </a:p>
        </p:txBody>
      </p:sp>
      <p:sp>
        <p:nvSpPr>
          <p:cNvPr id="3" name="Content Placeholder 2"/>
          <p:cNvSpPr>
            <a:spLocks noGrp="1"/>
          </p:cNvSpPr>
          <p:nvPr>
            <p:ph idx="1"/>
          </p:nvPr>
        </p:nvSpPr>
        <p:spPr>
          <a:xfrm>
            <a:off x="1484310" y="1924050"/>
            <a:ext cx="10018713" cy="4933949"/>
          </a:xfrm>
        </p:spPr>
        <p:txBody>
          <a:bodyPr>
            <a:normAutofit/>
          </a:bodyPr>
          <a:lstStyle/>
          <a:p>
            <a:r>
              <a:rPr lang="en-US" dirty="0"/>
              <a:t>During or immediately after exposure to dangerous concentrations of phosgene, the following signs and symptoms may </a:t>
            </a:r>
            <a:r>
              <a:rPr lang="en-US" dirty="0" err="1"/>
              <a:t>develop:Coughing</a:t>
            </a:r>
            <a:endParaRPr lang="en-US" dirty="0"/>
          </a:p>
          <a:p>
            <a:r>
              <a:rPr lang="en-US" dirty="0"/>
              <a:t>Burning sensation in the throat and eyes</a:t>
            </a:r>
          </a:p>
          <a:p>
            <a:r>
              <a:rPr lang="en-US" dirty="0"/>
              <a:t>Watery eyes</a:t>
            </a:r>
          </a:p>
          <a:p>
            <a:r>
              <a:rPr lang="en-US" dirty="0"/>
              <a:t>Blurred vision</a:t>
            </a:r>
          </a:p>
          <a:p>
            <a:r>
              <a:rPr lang="en-US" dirty="0"/>
              <a:t>Difficulty breathing or shortness of breath</a:t>
            </a:r>
          </a:p>
          <a:p>
            <a:r>
              <a:rPr lang="en-US" dirty="0"/>
              <a:t>Nausea and vomiting</a:t>
            </a:r>
          </a:p>
          <a:p>
            <a:r>
              <a:rPr lang="en-US" dirty="0"/>
              <a:t>Skin contact can result in lesions similar to those from frostbite or burns</a:t>
            </a:r>
          </a:p>
          <a:p>
            <a:r>
              <a:rPr lang="en-US" dirty="0"/>
              <a:t>Following exposure to high concentrations of phosgene, a person may develop fluid in the lungs (pulmonary edema) within 2 to 6 hours.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96849" y="6219824"/>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245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33401"/>
            <a:ext cx="10018713" cy="5257800"/>
          </a:xfrm>
        </p:spPr>
        <p:txBody>
          <a:bodyPr>
            <a:normAutofit/>
          </a:bodyPr>
          <a:lstStyle/>
          <a:p>
            <a:r>
              <a:rPr lang="en-US" dirty="0"/>
              <a:t>Exposure to phosgene may cause delayed effects that may not be apparent for up to 48 hours after </a:t>
            </a:r>
            <a:r>
              <a:rPr lang="en-US" dirty="0" smtClean="0"/>
              <a:t>exposure. These symptoms could arise up to 48 hours later.</a:t>
            </a:r>
            <a:endParaRPr lang="en-US" dirty="0"/>
          </a:p>
          <a:p>
            <a:pPr lvl="1"/>
            <a:r>
              <a:rPr lang="en-US" dirty="0"/>
              <a:t>Difficulty breathing</a:t>
            </a:r>
          </a:p>
          <a:p>
            <a:pPr lvl="1"/>
            <a:r>
              <a:rPr lang="en-US" dirty="0"/>
              <a:t>Coughing up white to pink-tinged fluid (a sign of pulmonary edema)</a:t>
            </a:r>
          </a:p>
          <a:p>
            <a:pPr lvl="1"/>
            <a:r>
              <a:rPr lang="en-US" dirty="0"/>
              <a:t>Low blood pressure</a:t>
            </a:r>
          </a:p>
          <a:p>
            <a:pPr lvl="1"/>
            <a:r>
              <a:rPr lang="en-US" dirty="0"/>
              <a:t>Heart failure</a:t>
            </a:r>
          </a:p>
          <a:p>
            <a:r>
              <a:rPr lang="en-US" dirty="0"/>
              <a:t>Showing these signs or symptoms does not necessarily mean that a person has been exposed to phosgene.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163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23900"/>
          </a:xfrm>
        </p:spPr>
        <p:txBody>
          <a:bodyPr/>
          <a:lstStyle/>
          <a:p>
            <a:r>
              <a:rPr lang="en-US" dirty="0" smtClean="0"/>
              <a:t>How to protect yourself:</a:t>
            </a:r>
            <a:endParaRPr lang="en-US" dirty="0"/>
          </a:p>
        </p:txBody>
      </p:sp>
      <p:sp>
        <p:nvSpPr>
          <p:cNvPr id="3" name="Content Placeholder 2"/>
          <p:cNvSpPr>
            <a:spLocks noGrp="1"/>
          </p:cNvSpPr>
          <p:nvPr>
            <p:ph idx="1"/>
          </p:nvPr>
        </p:nvSpPr>
        <p:spPr>
          <a:xfrm>
            <a:off x="1484310" y="1562101"/>
            <a:ext cx="10018713" cy="4229100"/>
          </a:xfrm>
        </p:spPr>
        <p:txBody>
          <a:bodyPr/>
          <a:lstStyle/>
          <a:p>
            <a:r>
              <a:rPr lang="en-US" dirty="0"/>
              <a:t>Get to fresh air</a:t>
            </a:r>
          </a:p>
          <a:p>
            <a:r>
              <a:rPr lang="en-US" dirty="0"/>
              <a:t>Get to high ground</a:t>
            </a:r>
            <a:r>
              <a:rPr lang="en-US" dirty="0" smtClean="0"/>
              <a:t>, Phosgene will </a:t>
            </a:r>
            <a:r>
              <a:rPr lang="en-US" dirty="0"/>
              <a:t>sink to low spots</a:t>
            </a:r>
          </a:p>
          <a:p>
            <a:r>
              <a:rPr lang="en-US" dirty="0"/>
              <a:t>If you think you’ve been exposed, remove clothing and wash </a:t>
            </a:r>
            <a:r>
              <a:rPr lang="en-US" dirty="0" smtClean="0"/>
              <a:t>with large amounts of soap and water ASAP</a:t>
            </a:r>
            <a:endParaRPr lang="en-US" dirty="0"/>
          </a:p>
          <a:p>
            <a:r>
              <a:rPr lang="en-US" dirty="0"/>
              <a:t>DON’T PULL CLOTHES OVER YOUR HEAD – CUT THEM OFF</a:t>
            </a:r>
          </a:p>
          <a:p>
            <a:r>
              <a:rPr lang="en-US" dirty="0"/>
              <a:t>Seal clothes in double bag if you </a:t>
            </a:r>
            <a:r>
              <a:rPr lang="en-US" dirty="0" smtClean="0"/>
              <a:t>can</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707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372858" y="1562099"/>
            <a:ext cx="8241617" cy="42732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4475" y="5835315"/>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115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33450"/>
          </a:xfrm>
        </p:spPr>
        <p:txBody>
          <a:bodyPr>
            <a:normAutofit fontScale="90000"/>
          </a:bodyPr>
          <a:lstStyle/>
          <a:p>
            <a:r>
              <a:rPr lang="en-US" dirty="0" smtClean="0"/>
              <a:t>Recommended evacuation distances for phosgene:</a:t>
            </a:r>
            <a:endParaRPr lang="en-US" dirty="0"/>
          </a:p>
        </p:txBody>
      </p:sp>
      <p:sp>
        <p:nvSpPr>
          <p:cNvPr id="3" name="Content Placeholder 2"/>
          <p:cNvSpPr>
            <a:spLocks noGrp="1"/>
          </p:cNvSpPr>
          <p:nvPr>
            <p:ph idx="1"/>
          </p:nvPr>
        </p:nvSpPr>
        <p:spPr>
          <a:xfrm>
            <a:off x="1484310" y="1619251"/>
            <a:ext cx="10018713" cy="4171949"/>
          </a:xfrm>
        </p:spPr>
        <p:txBody>
          <a:bodyPr/>
          <a:lstStyle/>
          <a:p>
            <a:r>
              <a:rPr lang="en-US" b="1" u="sng" dirty="0" smtClean="0"/>
              <a:t>First:</a:t>
            </a:r>
          </a:p>
          <a:p>
            <a:r>
              <a:rPr lang="en-US" dirty="0" smtClean="0"/>
              <a:t>Isolate – </a:t>
            </a:r>
            <a:r>
              <a:rPr lang="en-US" u="sng" dirty="0" smtClean="0"/>
              <a:t>500m</a:t>
            </a:r>
          </a:p>
          <a:p>
            <a:r>
              <a:rPr lang="en-US" b="1" u="sng" dirty="0" smtClean="0"/>
              <a:t>Then:</a:t>
            </a:r>
          </a:p>
          <a:p>
            <a:r>
              <a:rPr lang="en-US" dirty="0" smtClean="0"/>
              <a:t>Protect downwind – </a:t>
            </a:r>
            <a:r>
              <a:rPr lang="en-US" u="sng" dirty="0" smtClean="0"/>
              <a:t>3km DAY and 9km night</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535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33450"/>
          </a:xfrm>
        </p:spPr>
        <p:txBody>
          <a:bodyPr>
            <a:normAutofit fontScale="90000"/>
          </a:bodyPr>
          <a:lstStyle/>
          <a:p>
            <a:r>
              <a:rPr lang="en-US" dirty="0"/>
              <a:t>What VX is</a:t>
            </a:r>
            <a:br>
              <a:rPr lang="en-US" dirty="0"/>
            </a:br>
            <a:endParaRPr lang="en-US" dirty="0"/>
          </a:p>
        </p:txBody>
      </p:sp>
      <p:sp>
        <p:nvSpPr>
          <p:cNvPr id="3" name="Content Placeholder 2"/>
          <p:cNvSpPr>
            <a:spLocks noGrp="1"/>
          </p:cNvSpPr>
          <p:nvPr>
            <p:ph idx="1"/>
          </p:nvPr>
        </p:nvSpPr>
        <p:spPr>
          <a:xfrm>
            <a:off x="1484310" y="1371600"/>
            <a:ext cx="10018713" cy="5105399"/>
          </a:xfrm>
        </p:spPr>
        <p:txBody>
          <a:bodyPr/>
          <a:lstStyle/>
          <a:p>
            <a:r>
              <a:rPr lang="en-US" dirty="0"/>
              <a:t>VX is a human-made chemical warfare agent classified as a nerve agent. Nerve agents are the most toxic and rapidly acting of the known chemical warfare agents. They are similar to pesticides (insect killing chemicals) called organophosphates in terms of how they work and what kinds of harmful effects they cause. However, nerve agents are much more potent than organophosphate pesticides.</a:t>
            </a:r>
          </a:p>
          <a:p>
            <a:r>
              <a:rPr lang="en-US" dirty="0"/>
              <a:t>VX was developed in the United Kingdom in the early 1950s.</a:t>
            </a:r>
          </a:p>
          <a:p>
            <a:r>
              <a:rPr lang="en-US" dirty="0"/>
              <a:t>VX is odorless and tasteless.</a:t>
            </a:r>
          </a:p>
          <a:p>
            <a:r>
              <a:rPr lang="en-US" dirty="0"/>
              <a:t>VX is an oily liquid that is amber in color and very slow to evaporate. It evaporates about as slowly as motor oil.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059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47700"/>
          </a:xfrm>
        </p:spPr>
        <p:txBody>
          <a:bodyPr>
            <a:normAutofit fontScale="90000"/>
          </a:bodyPr>
          <a:lstStyle/>
          <a:p>
            <a:r>
              <a:rPr lang="en-US" dirty="0"/>
              <a:t>How people can be exposed to VX</a:t>
            </a:r>
            <a:br>
              <a:rPr lang="en-US" dirty="0"/>
            </a:br>
            <a:endParaRPr lang="en-US" dirty="0"/>
          </a:p>
        </p:txBody>
      </p:sp>
      <p:sp>
        <p:nvSpPr>
          <p:cNvPr id="3" name="Content Placeholder 2"/>
          <p:cNvSpPr>
            <a:spLocks noGrp="1"/>
          </p:cNvSpPr>
          <p:nvPr>
            <p:ph idx="1"/>
          </p:nvPr>
        </p:nvSpPr>
        <p:spPr>
          <a:xfrm>
            <a:off x="1484310" y="1143001"/>
            <a:ext cx="10018713" cy="4648200"/>
          </a:xfrm>
        </p:spPr>
        <p:txBody>
          <a:bodyPr/>
          <a:lstStyle/>
          <a:p>
            <a:r>
              <a:rPr lang="en-US" dirty="0" smtClean="0"/>
              <a:t>Skin contact </a:t>
            </a:r>
          </a:p>
          <a:p>
            <a:r>
              <a:rPr lang="en-US" dirty="0" smtClean="0"/>
              <a:t>Eye contact</a:t>
            </a:r>
          </a:p>
          <a:p>
            <a:r>
              <a:rPr lang="en-US" dirty="0" smtClean="0"/>
              <a:t>Inhalation</a:t>
            </a:r>
          </a:p>
          <a:p>
            <a:r>
              <a:rPr lang="en-US" dirty="0" smtClean="0"/>
              <a:t>Can contaminate water</a:t>
            </a:r>
          </a:p>
          <a:p>
            <a:r>
              <a:rPr lang="en-US" dirty="0"/>
              <a:t>A person’s clothing can release VX after contact with VX vapor, which can lead to exposure of other people through contaminated clothing.</a:t>
            </a:r>
          </a:p>
          <a:p>
            <a:r>
              <a:rPr lang="en-US" dirty="0"/>
              <a:t>Because VX vapor is heavier than air, it will sink to low-lying areas and create a greater exposure hazard there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989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419100"/>
          </a:xfrm>
        </p:spPr>
        <p:txBody>
          <a:bodyPr>
            <a:normAutofit fontScale="90000"/>
          </a:bodyPr>
          <a:lstStyle/>
          <a:p>
            <a:r>
              <a:rPr lang="en-US" dirty="0"/>
              <a:t>How VX works</a:t>
            </a:r>
            <a:br>
              <a:rPr lang="en-US" dirty="0"/>
            </a:br>
            <a:endParaRPr lang="en-US" dirty="0"/>
          </a:p>
        </p:txBody>
      </p:sp>
      <p:sp>
        <p:nvSpPr>
          <p:cNvPr id="3" name="Content Placeholder 2"/>
          <p:cNvSpPr>
            <a:spLocks noGrp="1"/>
          </p:cNvSpPr>
          <p:nvPr>
            <p:ph idx="1"/>
          </p:nvPr>
        </p:nvSpPr>
        <p:spPr>
          <a:xfrm>
            <a:off x="1484310" y="1104901"/>
            <a:ext cx="10018713" cy="4686299"/>
          </a:xfrm>
        </p:spPr>
        <p:txBody>
          <a:bodyPr/>
          <a:lstStyle/>
          <a:p>
            <a:r>
              <a:rPr lang="en-US" dirty="0"/>
              <a:t>Symptoms will appear within a few seconds after exposure to the vapor form of VX, and within a few minutes to up to 18 hours after exposure to the liquid form.</a:t>
            </a:r>
          </a:p>
          <a:p>
            <a:r>
              <a:rPr lang="en-US" dirty="0"/>
              <a:t>VX is the most potent of all nerve agents. Compared with the nerve agent sarin (also known as GB), VX is considered to be much more toxic by entry through the skin and somewhat more toxic by inhalation.</a:t>
            </a:r>
          </a:p>
          <a:p>
            <a:r>
              <a:rPr lang="en-US" dirty="0"/>
              <a:t>It is possible that any visible VX liquid contact on the skin, unless washed off immediately, would be lethal.</a:t>
            </a:r>
          </a:p>
          <a:p>
            <a:r>
              <a:rPr lang="en-US" dirty="0"/>
              <a:t>Therefore, VX is persistent in the environment. Under average weather conditions, VX can last for days on objects that it has come in contact with. Under very cold conditions, VX can last for months.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202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15636"/>
            <a:ext cx="10018713" cy="1371601"/>
          </a:xfrm>
        </p:spPr>
        <p:txBody>
          <a:bodyPr>
            <a:normAutofit/>
          </a:bodyPr>
          <a:lstStyle/>
          <a:p>
            <a:r>
              <a:rPr lang="en-US" dirty="0" smtClean="0"/>
              <a:t>Signs </a:t>
            </a:r>
            <a:r>
              <a:rPr lang="en-US" dirty="0"/>
              <a:t>and symptoms of </a:t>
            </a:r>
            <a:r>
              <a:rPr lang="en-US"/>
              <a:t>VX </a:t>
            </a:r>
            <a:r>
              <a:rPr lang="en-US" smtClean="0"/>
              <a:t>exposure</a:t>
            </a:r>
            <a:endParaRPr lang="en-US" dirty="0"/>
          </a:p>
        </p:txBody>
      </p:sp>
      <p:sp>
        <p:nvSpPr>
          <p:cNvPr id="3" name="Content Placeholder 2"/>
          <p:cNvSpPr>
            <a:spLocks noGrp="1"/>
          </p:cNvSpPr>
          <p:nvPr>
            <p:ph sz="half" idx="1"/>
          </p:nvPr>
        </p:nvSpPr>
        <p:spPr>
          <a:xfrm>
            <a:off x="2140527" y="2502747"/>
            <a:ext cx="4238840" cy="3288453"/>
          </a:xfrm>
        </p:spPr>
        <p:txBody>
          <a:bodyPr>
            <a:normAutofit fontScale="92500" lnSpcReduction="20000"/>
          </a:bodyPr>
          <a:lstStyle/>
          <a:p>
            <a:r>
              <a:rPr lang="en-US" dirty="0" smtClean="0"/>
              <a:t>Abnormally low or high blood pressure</a:t>
            </a:r>
            <a:endParaRPr lang="en-US" dirty="0"/>
          </a:p>
          <a:p>
            <a:r>
              <a:rPr lang="en-US" dirty="0"/>
              <a:t>Blurred vision</a:t>
            </a:r>
          </a:p>
          <a:p>
            <a:r>
              <a:rPr lang="en-US" dirty="0"/>
              <a:t>Chest tightness</a:t>
            </a:r>
          </a:p>
          <a:p>
            <a:r>
              <a:rPr lang="en-US" dirty="0"/>
              <a:t>Confusion</a:t>
            </a:r>
          </a:p>
          <a:p>
            <a:r>
              <a:rPr lang="en-US" dirty="0"/>
              <a:t>Cough</a:t>
            </a:r>
          </a:p>
          <a:p>
            <a:r>
              <a:rPr lang="en-US" dirty="0"/>
              <a:t>Diarrhea</a:t>
            </a:r>
          </a:p>
          <a:p>
            <a:r>
              <a:rPr lang="en-US" dirty="0"/>
              <a:t>Drooling and excessive sweating</a:t>
            </a:r>
          </a:p>
          <a:p>
            <a:r>
              <a:rPr lang="en-US" dirty="0"/>
              <a:t>Drowsiness</a:t>
            </a:r>
          </a:p>
          <a:p>
            <a:r>
              <a:rPr lang="en-US" dirty="0"/>
              <a:t>Eye </a:t>
            </a:r>
            <a:r>
              <a:rPr lang="en-US" dirty="0" smtClean="0"/>
              <a:t>pain</a:t>
            </a:r>
            <a:endParaRPr lang="en-US" dirty="0"/>
          </a:p>
        </p:txBody>
      </p:sp>
      <p:sp>
        <p:nvSpPr>
          <p:cNvPr id="5" name="Content Placeholder 4"/>
          <p:cNvSpPr>
            <a:spLocks noGrp="1"/>
          </p:cNvSpPr>
          <p:nvPr>
            <p:ph sz="half" idx="2"/>
          </p:nvPr>
        </p:nvSpPr>
        <p:spPr>
          <a:xfrm>
            <a:off x="6607967" y="2680855"/>
            <a:ext cx="4895056" cy="3110345"/>
          </a:xfrm>
        </p:spPr>
        <p:txBody>
          <a:bodyPr>
            <a:normAutofit fontScale="92500" lnSpcReduction="20000"/>
          </a:bodyPr>
          <a:lstStyle/>
          <a:p>
            <a:r>
              <a:rPr lang="en-US" dirty="0"/>
              <a:t>Headache</a:t>
            </a:r>
          </a:p>
          <a:p>
            <a:r>
              <a:rPr lang="en-US" dirty="0"/>
              <a:t>Increased urination</a:t>
            </a:r>
          </a:p>
          <a:p>
            <a:r>
              <a:rPr lang="en-US" dirty="0"/>
              <a:t>Nausea, vomiting, and/or abdominal pain</a:t>
            </a:r>
          </a:p>
          <a:p>
            <a:r>
              <a:rPr lang="en-US" dirty="0"/>
              <a:t>Rapid breathing</a:t>
            </a:r>
          </a:p>
          <a:p>
            <a:r>
              <a:rPr lang="en-US" dirty="0"/>
              <a:t>Runny nose</a:t>
            </a:r>
          </a:p>
          <a:p>
            <a:r>
              <a:rPr lang="en-US" dirty="0"/>
              <a:t>Slow or fast heart rate</a:t>
            </a:r>
          </a:p>
          <a:p>
            <a:r>
              <a:rPr lang="en-US" dirty="0"/>
              <a:t>Small, pinpoint pupils</a:t>
            </a:r>
          </a:p>
          <a:p>
            <a:r>
              <a:rPr lang="en-US" dirty="0"/>
              <a:t>Watery eyes</a:t>
            </a:r>
          </a:p>
          <a:p>
            <a:r>
              <a:rPr lang="en-US" dirty="0" smtClean="0"/>
              <a:t>Weakness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32709" y="1579417"/>
            <a:ext cx="9570314" cy="923330"/>
          </a:xfrm>
          <a:prstGeom prst="rect">
            <a:avLst/>
          </a:prstGeom>
          <a:noFill/>
        </p:spPr>
        <p:txBody>
          <a:bodyPr wrap="square" rtlCol="0">
            <a:spAutoFit/>
          </a:bodyPr>
          <a:lstStyle/>
          <a:p>
            <a:r>
              <a:rPr lang="en-US"/>
              <a:t>People exposed to a low or moderate dose of VX by inhalation, ingestion (swallowing), or skin absorption may experience some or all of the following symptoms within seconds to hours of exposure</a:t>
            </a:r>
            <a:r>
              <a:rPr lang="en-US" smtClean="0"/>
              <a:t>:</a:t>
            </a:r>
            <a:endParaRPr lang="en-US"/>
          </a:p>
        </p:txBody>
      </p:sp>
    </p:spTree>
    <p:extLst>
      <p:ext uri="{BB962C8B-B14F-4D97-AF65-F5344CB8AC3E}">
        <p14:creationId xmlns:p14="http://schemas.microsoft.com/office/powerpoint/2010/main" val="3601619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19101"/>
            <a:ext cx="10018713" cy="5372100"/>
          </a:xfrm>
        </p:spPr>
        <p:txBody>
          <a:bodyPr>
            <a:normAutofit/>
          </a:bodyPr>
          <a:lstStyle/>
          <a:p>
            <a:r>
              <a:rPr lang="en-US" dirty="0"/>
              <a:t>Even a tiny drop of nerve agent on the skin can cause sweating and muscle twitching where the agent touched the skin.</a:t>
            </a:r>
          </a:p>
          <a:p>
            <a:r>
              <a:rPr lang="en-US" dirty="0"/>
              <a:t>Exposure to a large dose of VX by any route may result in these additional health effects:</a:t>
            </a:r>
          </a:p>
          <a:p>
            <a:pPr lvl="1"/>
            <a:r>
              <a:rPr lang="en-US" dirty="0"/>
              <a:t>Convulsions</a:t>
            </a:r>
          </a:p>
          <a:p>
            <a:pPr lvl="1"/>
            <a:r>
              <a:rPr lang="en-US" dirty="0"/>
              <a:t>Loss of consciousness</a:t>
            </a:r>
          </a:p>
          <a:p>
            <a:pPr lvl="1"/>
            <a:r>
              <a:rPr lang="en-US" dirty="0"/>
              <a:t>Paralysis</a:t>
            </a:r>
          </a:p>
          <a:p>
            <a:pPr lvl="1"/>
            <a:r>
              <a:rPr lang="en-US" dirty="0"/>
              <a:t>Respiratory failure possibly leading to death</a:t>
            </a:r>
          </a:p>
          <a:p>
            <a:r>
              <a:rPr lang="en-US" dirty="0"/>
              <a:t>Showing these signs and symptoms does not necessarily mean that a person has been exposed to VX.</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912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66750"/>
          </a:xfrm>
        </p:spPr>
        <p:txBody>
          <a:bodyPr>
            <a:normAutofit fontScale="90000"/>
          </a:bodyPr>
          <a:lstStyle/>
          <a:p>
            <a:r>
              <a:rPr lang="en-US" dirty="0" smtClean="0"/>
              <a:t>What to do if you’re exposed:</a:t>
            </a:r>
            <a:endParaRPr lang="en-US" dirty="0"/>
          </a:p>
        </p:txBody>
      </p:sp>
      <p:sp>
        <p:nvSpPr>
          <p:cNvPr id="3" name="Content Placeholder 2"/>
          <p:cNvSpPr>
            <a:spLocks noGrp="1"/>
          </p:cNvSpPr>
          <p:nvPr>
            <p:ph idx="1"/>
          </p:nvPr>
        </p:nvSpPr>
        <p:spPr>
          <a:xfrm>
            <a:off x="1484310" y="1352551"/>
            <a:ext cx="10018713" cy="4438649"/>
          </a:xfrm>
        </p:spPr>
        <p:txBody>
          <a:bodyPr/>
          <a:lstStyle/>
          <a:p>
            <a:r>
              <a:rPr lang="en-US" dirty="0"/>
              <a:t>Get to fresh air</a:t>
            </a:r>
          </a:p>
          <a:p>
            <a:r>
              <a:rPr lang="en-US" dirty="0"/>
              <a:t>Get to high ground, Phosgene will sink to low spots</a:t>
            </a:r>
          </a:p>
          <a:p>
            <a:r>
              <a:rPr lang="en-US" dirty="0"/>
              <a:t>If you think you’ve been exposed, remove clothing and wash with large amounts of soap and water ASAP</a:t>
            </a:r>
          </a:p>
          <a:p>
            <a:r>
              <a:rPr lang="en-US" dirty="0"/>
              <a:t>DON’T PULL CLOTHES OVER YOUR HEAD – CUT THEM OFF</a:t>
            </a:r>
          </a:p>
          <a:p>
            <a:r>
              <a:rPr lang="en-US" dirty="0"/>
              <a:t>Seal clothes in double bag if you </a:t>
            </a:r>
            <a:r>
              <a:rPr lang="en-US" dirty="0" smtClean="0"/>
              <a:t>can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64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95350"/>
          </a:xfrm>
        </p:spPr>
        <p:txBody>
          <a:bodyPr/>
          <a:lstStyle/>
          <a:p>
            <a:r>
              <a:rPr lang="en-US" dirty="0" smtClean="0"/>
              <a:t>Recommended evacuation distances for VX</a:t>
            </a:r>
            <a:endParaRPr lang="en-US" dirty="0"/>
          </a:p>
        </p:txBody>
      </p:sp>
      <p:sp>
        <p:nvSpPr>
          <p:cNvPr id="3" name="Content Placeholder 2"/>
          <p:cNvSpPr>
            <a:spLocks noGrp="1"/>
          </p:cNvSpPr>
          <p:nvPr>
            <p:ph idx="1"/>
          </p:nvPr>
        </p:nvSpPr>
        <p:spPr>
          <a:xfrm>
            <a:off x="1484310" y="1581151"/>
            <a:ext cx="10018713" cy="4210049"/>
          </a:xfrm>
        </p:spPr>
        <p:txBody>
          <a:bodyPr/>
          <a:lstStyle/>
          <a:p>
            <a:r>
              <a:rPr lang="en-US" b="1" u="sng" dirty="0" smtClean="0"/>
              <a:t>First:</a:t>
            </a:r>
          </a:p>
          <a:p>
            <a:r>
              <a:rPr lang="en-US" dirty="0" smtClean="0"/>
              <a:t>Isolate – </a:t>
            </a:r>
            <a:r>
              <a:rPr lang="en-US" u="sng" dirty="0" smtClean="0"/>
              <a:t>60m</a:t>
            </a:r>
          </a:p>
          <a:p>
            <a:r>
              <a:rPr lang="en-US" b="1" u="sng" dirty="0" smtClean="0"/>
              <a:t>Then: </a:t>
            </a:r>
          </a:p>
          <a:p>
            <a:r>
              <a:rPr lang="en-US" dirty="0" smtClean="0"/>
              <a:t>Protect downwind </a:t>
            </a:r>
            <a:r>
              <a:rPr lang="en-US" u="sng" dirty="0" smtClean="0"/>
              <a:t>.4km day - .6km night</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654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71550"/>
          </a:xfrm>
        </p:spPr>
        <p:txBody>
          <a:bodyPr/>
          <a:lstStyle/>
          <a:p>
            <a:r>
              <a:rPr lang="en-US" dirty="0" smtClean="0"/>
              <a:t>Sarin Gas:</a:t>
            </a:r>
            <a:endParaRPr lang="en-US" dirty="0"/>
          </a:p>
        </p:txBody>
      </p:sp>
      <p:sp>
        <p:nvSpPr>
          <p:cNvPr id="3" name="Content Placeholder 2"/>
          <p:cNvSpPr>
            <a:spLocks noGrp="1"/>
          </p:cNvSpPr>
          <p:nvPr>
            <p:ph idx="1"/>
          </p:nvPr>
        </p:nvSpPr>
        <p:spPr>
          <a:xfrm>
            <a:off x="1484310" y="1657351"/>
            <a:ext cx="10018713" cy="4133849"/>
          </a:xfrm>
        </p:spPr>
        <p:txBody>
          <a:bodyPr/>
          <a:lstStyle/>
          <a:p>
            <a:r>
              <a:rPr lang="en-US" dirty="0" smtClean="0"/>
              <a:t>Clear/Colorless</a:t>
            </a:r>
          </a:p>
          <a:p>
            <a:r>
              <a:rPr lang="en-US" dirty="0" smtClean="0"/>
              <a:t>Nerve Agent</a:t>
            </a:r>
          </a:p>
          <a:p>
            <a:r>
              <a:rPr lang="en-US" dirty="0" smtClean="0"/>
              <a:t>Odorless/Tasteless</a:t>
            </a:r>
          </a:p>
          <a:p>
            <a:r>
              <a:rPr lang="en-US" dirty="0" smtClean="0"/>
              <a:t>Exposure can cause death in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075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04801"/>
            <a:ext cx="10018713" cy="971550"/>
          </a:xfrm>
        </p:spPr>
        <p:txBody>
          <a:bodyPr>
            <a:normAutofit/>
          </a:bodyPr>
          <a:lstStyle/>
          <a:p>
            <a:r>
              <a:rPr lang="en-US" dirty="0" smtClean="0"/>
              <a:t>Isolation/Protective distances</a:t>
            </a:r>
            <a:endParaRPr lang="en-US" dirty="0"/>
          </a:p>
        </p:txBody>
      </p:sp>
      <p:sp>
        <p:nvSpPr>
          <p:cNvPr id="3" name="Content Placeholder 2"/>
          <p:cNvSpPr>
            <a:spLocks noGrp="1"/>
          </p:cNvSpPr>
          <p:nvPr>
            <p:ph idx="1"/>
          </p:nvPr>
        </p:nvSpPr>
        <p:spPr>
          <a:xfrm>
            <a:off x="1484310" y="1676401"/>
            <a:ext cx="10018713" cy="4400549"/>
          </a:xfrm>
        </p:spPr>
        <p:txBody>
          <a:bodyPr>
            <a:normAutofit fontScale="77500" lnSpcReduction="20000"/>
          </a:bodyPr>
          <a:lstStyle/>
          <a:p>
            <a:r>
              <a:rPr lang="en-US" dirty="0"/>
              <a:t>If a tank, rail car, or tank truck is involved in a fire, isolate it for 0.5 mi (800 m) in all directions; also, consider initial evacuation for 0.5 mi (800 m) in all directions.</a:t>
            </a:r>
          </a:p>
          <a:p>
            <a:r>
              <a:rPr lang="en-US" dirty="0"/>
              <a:t>Small spills (involving the release of approximately 52.83 gallons (200 liters) or less), when sarin (GB) is used as a weapon</a:t>
            </a:r>
          </a:p>
          <a:p>
            <a:r>
              <a:rPr lang="en-US" dirty="0"/>
              <a:t>First isolate in all directions: 500 </a:t>
            </a:r>
            <a:r>
              <a:rPr lang="en-US" dirty="0" err="1"/>
              <a:t>ft</a:t>
            </a:r>
            <a:r>
              <a:rPr lang="en-US" dirty="0"/>
              <a:t> (150 m).</a:t>
            </a:r>
          </a:p>
          <a:p>
            <a:r>
              <a:rPr lang="en-US" dirty="0"/>
              <a:t>Then protect persons downwind during the day: 1.0 mi (1.7 km).</a:t>
            </a:r>
          </a:p>
          <a:p>
            <a:r>
              <a:rPr lang="en-US" dirty="0"/>
              <a:t>Then protect persons downwind during the night: 2.1 mi (3.4 km).</a:t>
            </a:r>
          </a:p>
          <a:p>
            <a:r>
              <a:rPr lang="en-US" dirty="0"/>
              <a:t>Large spills (involving quantities greater than 52.83 gallons (200 liters)), when sarin (GB) is used as a weapon</a:t>
            </a:r>
          </a:p>
          <a:p>
            <a:r>
              <a:rPr lang="en-US" dirty="0"/>
              <a:t>First isolate in all directions: 3000 </a:t>
            </a:r>
            <a:r>
              <a:rPr lang="en-US" dirty="0" err="1"/>
              <a:t>ft</a:t>
            </a:r>
            <a:r>
              <a:rPr lang="en-US" dirty="0"/>
              <a:t> (1000 m).</a:t>
            </a:r>
          </a:p>
          <a:p>
            <a:r>
              <a:rPr lang="en-US" dirty="0"/>
              <a:t>Then protect persons downwind during the day: 7.0+ mi (11.0+ km).</a:t>
            </a:r>
          </a:p>
          <a:p>
            <a:r>
              <a:rPr lang="en-US" dirty="0"/>
              <a:t>Then protect persons downwind during the night: 7.0+ mi (11.0+ km). (“+” means distance can be larger in certain atmospheric conditions.)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93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Suspicious Item Signs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No return address</a:t>
            </a:r>
          </a:p>
          <a:p>
            <a:r>
              <a:rPr lang="en-US" dirty="0" smtClean="0"/>
              <a:t>Excessive postage</a:t>
            </a:r>
          </a:p>
          <a:p>
            <a:r>
              <a:rPr lang="en-US" dirty="0" smtClean="0"/>
              <a:t>Stains</a:t>
            </a:r>
          </a:p>
          <a:p>
            <a:r>
              <a:rPr lang="en-US" dirty="0" smtClean="0"/>
              <a:t>Strange odor</a:t>
            </a:r>
          </a:p>
          <a:p>
            <a:r>
              <a:rPr lang="en-US" dirty="0" smtClean="0"/>
              <a:t>Strange sounds</a:t>
            </a:r>
          </a:p>
          <a:p>
            <a:r>
              <a:rPr lang="en-US" dirty="0" smtClean="0"/>
              <a:t>Unexpected delivery</a:t>
            </a:r>
          </a:p>
          <a:p>
            <a:r>
              <a:rPr lang="en-US" dirty="0" smtClean="0"/>
              <a:t>Wires or unusual Protrusions</a:t>
            </a:r>
          </a:p>
          <a:p>
            <a:r>
              <a:rPr lang="en-US" dirty="0" smtClean="0"/>
              <a:t>Poorly Handwritten</a:t>
            </a:r>
          </a:p>
          <a:p>
            <a:endParaRPr lang="en-US" dirty="0"/>
          </a:p>
        </p:txBody>
      </p:sp>
      <p:sp>
        <p:nvSpPr>
          <p:cNvPr id="5" name="Content Placeholder 4"/>
          <p:cNvSpPr>
            <a:spLocks noGrp="1"/>
          </p:cNvSpPr>
          <p:nvPr>
            <p:ph sz="half" idx="2"/>
          </p:nvPr>
        </p:nvSpPr>
        <p:spPr>
          <a:xfrm>
            <a:off x="6607967" y="2438399"/>
            <a:ext cx="4895056" cy="3352801"/>
          </a:xfrm>
        </p:spPr>
        <p:txBody>
          <a:bodyPr>
            <a:normAutofit lnSpcReduction="10000"/>
          </a:bodyPr>
          <a:lstStyle/>
          <a:p>
            <a:r>
              <a:rPr lang="en-US" dirty="0"/>
              <a:t>Misspelled Words</a:t>
            </a:r>
          </a:p>
          <a:p>
            <a:r>
              <a:rPr lang="en-US" dirty="0"/>
              <a:t>Incorrect titles</a:t>
            </a:r>
          </a:p>
          <a:p>
            <a:r>
              <a:rPr lang="en-US" dirty="0"/>
              <a:t>Foreign Postage</a:t>
            </a:r>
          </a:p>
          <a:p>
            <a:r>
              <a:rPr lang="en-US" dirty="0"/>
              <a:t>Restrictive markings such as personal or confidential</a:t>
            </a:r>
          </a:p>
          <a:p>
            <a:r>
              <a:rPr lang="en-US" dirty="0"/>
              <a:t>Lopsided package</a:t>
            </a:r>
          </a:p>
          <a:p>
            <a:r>
              <a:rPr lang="en-US" dirty="0"/>
              <a:t>Addressed to someone no longer present</a:t>
            </a:r>
          </a:p>
          <a:p>
            <a:r>
              <a:rPr lang="en-US" dirty="0"/>
              <a:t>Presence of small bulges, powder, or </a:t>
            </a:r>
            <a:r>
              <a:rPr lang="en-US" dirty="0" smtClean="0"/>
              <a:t>granules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6685" y="6001472"/>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977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Vapors are heavier than air. They will spread along the ground and collect and stay in poorly-ventilated, low-lying, or confined areas (e.g., sewers, basements, and tanks).</a:t>
            </a:r>
          </a:p>
          <a:p>
            <a:r>
              <a:rPr lang="en-US" dirty="0"/>
              <a:t>Hazardous concentrations may develop quickly in enclosed, poorly-ventilated, or low-lying areas. Keep out of these areas. Stay upwind.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38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if exposed to </a:t>
            </a:r>
            <a:r>
              <a:rPr lang="en-US" dirty="0" err="1" smtClean="0"/>
              <a:t>Soman</a:t>
            </a:r>
            <a:endParaRPr lang="en-US" dirty="0"/>
          </a:p>
        </p:txBody>
      </p:sp>
      <p:sp>
        <p:nvSpPr>
          <p:cNvPr id="3" name="Content Placeholder 2"/>
          <p:cNvSpPr>
            <a:spLocks noGrp="1"/>
          </p:cNvSpPr>
          <p:nvPr>
            <p:ph idx="1"/>
          </p:nvPr>
        </p:nvSpPr>
        <p:spPr/>
        <p:txBody>
          <a:bodyPr>
            <a:normAutofit/>
          </a:bodyPr>
          <a:lstStyle/>
          <a:p>
            <a:r>
              <a:rPr lang="en-US" dirty="0"/>
              <a:t>Get to fresh air</a:t>
            </a:r>
          </a:p>
          <a:p>
            <a:r>
              <a:rPr lang="en-US" dirty="0"/>
              <a:t>Get to high ground, </a:t>
            </a:r>
            <a:r>
              <a:rPr lang="en-US" dirty="0" err="1" smtClean="0"/>
              <a:t>Soman</a:t>
            </a:r>
            <a:r>
              <a:rPr lang="en-US" dirty="0" smtClean="0"/>
              <a:t> </a:t>
            </a:r>
            <a:r>
              <a:rPr lang="en-US" dirty="0"/>
              <a:t>will sink to low spots</a:t>
            </a:r>
          </a:p>
          <a:p>
            <a:r>
              <a:rPr lang="en-US" dirty="0"/>
              <a:t>If you think you’ve been exposed, remove clothing and wash with large amounts of soap and water ASAP</a:t>
            </a:r>
          </a:p>
          <a:p>
            <a:r>
              <a:rPr lang="en-US" dirty="0"/>
              <a:t>DON’T PULL CLOTHES OVER YOUR HEAD – CUT THEM OFF</a:t>
            </a:r>
          </a:p>
          <a:p>
            <a:r>
              <a:rPr lang="en-US" dirty="0"/>
              <a:t>Seal clothes in double bag if you can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756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your agency respond to a possible nerve agent exposure?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559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see symptomatic people and you don’t have the equipment…</a:t>
            </a:r>
            <a:endParaRPr lang="en-US" dirty="0"/>
          </a:p>
        </p:txBody>
      </p:sp>
      <p:sp>
        <p:nvSpPr>
          <p:cNvPr id="3" name="Content Placeholder 2"/>
          <p:cNvSpPr>
            <a:spLocks noGrp="1"/>
          </p:cNvSpPr>
          <p:nvPr>
            <p:ph idx="1"/>
          </p:nvPr>
        </p:nvSpPr>
        <p:spPr/>
        <p:txBody>
          <a:bodyPr/>
          <a:lstStyle/>
          <a:p>
            <a:r>
              <a:rPr lang="en-US" dirty="0" smtClean="0"/>
              <a:t>Get far away. Follow the evacuation guidelines, get to high ground and distance yourself.</a:t>
            </a:r>
          </a:p>
          <a:p>
            <a:r>
              <a:rPr lang="en-US" dirty="0" smtClean="0"/>
              <a:t>Stay upwind.  </a:t>
            </a:r>
          </a:p>
          <a:p>
            <a:r>
              <a:rPr lang="en-US" dirty="0" smtClean="0"/>
              <a:t>Turnout gear will not completely protect you. </a:t>
            </a:r>
          </a:p>
          <a:p>
            <a:r>
              <a:rPr lang="en-US" dirty="0" smtClean="0"/>
              <a:t>A chemical resistant Level A suit and SCBA is necessary.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935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75" y="0"/>
            <a:ext cx="651668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Box 2"/>
          <p:cNvSpPr txBox="1">
            <a:spLocks noChangeArrowheads="1"/>
          </p:cNvSpPr>
          <p:nvPr/>
        </p:nvSpPr>
        <p:spPr bwMode="auto">
          <a:xfrm>
            <a:off x="2746375" y="3694113"/>
            <a:ext cx="6516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charset="0"/>
              </a:defRPr>
            </a:lvl1pPr>
            <a:lvl2pPr marL="742950" indent="-285750">
              <a:defRPr>
                <a:solidFill>
                  <a:schemeClr val="tx1"/>
                </a:solidFill>
                <a:latin typeface="Impact" charset="0"/>
              </a:defRPr>
            </a:lvl2pPr>
            <a:lvl3pPr marL="1143000" indent="-228600">
              <a:defRPr>
                <a:solidFill>
                  <a:schemeClr val="tx1"/>
                </a:solidFill>
                <a:latin typeface="Impact" charset="0"/>
              </a:defRPr>
            </a:lvl3pPr>
            <a:lvl4pPr marL="1600200" indent="-228600">
              <a:defRPr>
                <a:solidFill>
                  <a:schemeClr val="tx1"/>
                </a:solidFill>
                <a:latin typeface="Impact" charset="0"/>
              </a:defRPr>
            </a:lvl4pPr>
            <a:lvl5pPr marL="2057400" indent="-228600">
              <a:defRPr>
                <a:solidFill>
                  <a:schemeClr val="tx1"/>
                </a:solidFill>
                <a:latin typeface="Impact" charset="0"/>
              </a:defRPr>
            </a:lvl5pPr>
            <a:lvl6pPr marL="2514600" indent="-228600" defTabSz="457200" fontAlgn="base">
              <a:spcBef>
                <a:spcPct val="0"/>
              </a:spcBef>
              <a:spcAft>
                <a:spcPct val="0"/>
              </a:spcAft>
              <a:defRPr>
                <a:solidFill>
                  <a:schemeClr val="tx1"/>
                </a:solidFill>
                <a:latin typeface="Impact" charset="0"/>
              </a:defRPr>
            </a:lvl6pPr>
            <a:lvl7pPr marL="2971800" indent="-228600" defTabSz="457200" fontAlgn="base">
              <a:spcBef>
                <a:spcPct val="0"/>
              </a:spcBef>
              <a:spcAft>
                <a:spcPct val="0"/>
              </a:spcAft>
              <a:defRPr>
                <a:solidFill>
                  <a:schemeClr val="tx1"/>
                </a:solidFill>
                <a:latin typeface="Impact" charset="0"/>
              </a:defRPr>
            </a:lvl7pPr>
            <a:lvl8pPr marL="3429000" indent="-228600" defTabSz="457200" fontAlgn="base">
              <a:spcBef>
                <a:spcPct val="0"/>
              </a:spcBef>
              <a:spcAft>
                <a:spcPct val="0"/>
              </a:spcAft>
              <a:defRPr>
                <a:solidFill>
                  <a:schemeClr val="tx1"/>
                </a:solidFill>
                <a:latin typeface="Impact" charset="0"/>
              </a:defRPr>
            </a:lvl8pPr>
            <a:lvl9pPr marL="3886200" indent="-228600" defTabSz="457200" fontAlgn="base">
              <a:spcBef>
                <a:spcPct val="0"/>
              </a:spcBef>
              <a:spcAft>
                <a:spcPct val="0"/>
              </a:spcAft>
              <a:defRPr>
                <a:solidFill>
                  <a:schemeClr val="tx1"/>
                </a:solidFill>
                <a:latin typeface="Impact" charset="0"/>
              </a:defRPr>
            </a:lvl9pPr>
          </a:lstStyle>
          <a:p>
            <a:pPr algn="ctr" eaLnBrk="1" hangingPunct="1"/>
            <a:r>
              <a:rPr lang="en-US" altLang="x-none">
                <a:latin typeface="Myriad Pro" charset="0"/>
                <a:ea typeface="Myriad Pro" charset="0"/>
                <a:cs typeface="Myriad Pro" charset="0"/>
                <a:hlinkClick r:id="rId3"/>
              </a:rPr>
              <a:t>www.AfricaFireMission.org</a:t>
            </a:r>
            <a:endParaRPr lang="en-US" altLang="x-none">
              <a:latin typeface="Myriad Pro" charset="0"/>
              <a:ea typeface="Myriad Pro" charset="0"/>
              <a:cs typeface="Myriad Pro" charset="0"/>
            </a:endParaRPr>
          </a:p>
          <a:p>
            <a:pPr algn="ctr" eaLnBrk="1" hangingPunct="1"/>
            <a:endParaRPr lang="en-US" altLang="x-none">
              <a:latin typeface="Myriad Pro" charset="0"/>
              <a:ea typeface="Myriad Pro" charset="0"/>
              <a:cs typeface="Myriad Pro" charset="0"/>
            </a:endParaRPr>
          </a:p>
          <a:p>
            <a:pPr algn="ctr" eaLnBrk="1" hangingPunct="1"/>
            <a:endParaRPr lang="en-US" altLang="x-none">
              <a:latin typeface="Myriad Pro" charset="0"/>
              <a:ea typeface="Myriad Pro" charset="0"/>
              <a:cs typeface="Myriad Pro" charset="0"/>
            </a:endParaRPr>
          </a:p>
        </p:txBody>
      </p:sp>
      <p:pic>
        <p:nvPicPr>
          <p:cNvPr id="81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1613" y="45624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023" y="459078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99919" y="455653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6819" y="455653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3463" y="4587287"/>
            <a:ext cx="609600" cy="609600"/>
          </a:xfrm>
          <a:prstGeom prst="rect">
            <a:avLst/>
          </a:prstGeom>
        </p:spPr>
      </p:pic>
    </p:spTree>
    <p:extLst>
      <p:ext uri="{BB962C8B-B14F-4D97-AF65-F5344CB8AC3E}">
        <p14:creationId xmlns:p14="http://schemas.microsoft.com/office/powerpoint/2010/main" val="2027955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perimeter</a:t>
            </a:r>
            <a:endParaRPr lang="en-US" dirty="0"/>
          </a:p>
        </p:txBody>
      </p:sp>
      <p:sp>
        <p:nvSpPr>
          <p:cNvPr id="3" name="Content Placeholder 2"/>
          <p:cNvSpPr>
            <a:spLocks noGrp="1"/>
          </p:cNvSpPr>
          <p:nvPr>
            <p:ph idx="1"/>
          </p:nvPr>
        </p:nvSpPr>
        <p:spPr/>
        <p:txBody>
          <a:bodyPr/>
          <a:lstStyle/>
          <a:p>
            <a:r>
              <a:rPr lang="en-US" dirty="0" smtClean="0"/>
              <a:t>One important </a:t>
            </a:r>
            <a:r>
              <a:rPr lang="en-US" dirty="0"/>
              <a:t>reason to establish a </a:t>
            </a:r>
            <a:r>
              <a:rPr lang="en-US" dirty="0" smtClean="0"/>
              <a:t>large enough </a:t>
            </a:r>
            <a:r>
              <a:rPr lang="en-US" dirty="0"/>
              <a:t>perimeter </a:t>
            </a:r>
            <a:r>
              <a:rPr lang="en-US" dirty="0" smtClean="0"/>
              <a:t>is so that </a:t>
            </a:r>
            <a:r>
              <a:rPr lang="en-US" dirty="0"/>
              <a:t>the public will not be able to </a:t>
            </a:r>
            <a:r>
              <a:rPr lang="en-US" dirty="0" smtClean="0"/>
              <a:t>videotape tactics, and learn about agency response techniques.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20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not to do…</a:t>
            </a:r>
            <a:endParaRPr lang="en-US" dirty="0"/>
          </a:p>
        </p:txBody>
      </p:sp>
      <p:sp>
        <p:nvSpPr>
          <p:cNvPr id="3" name="Content Placeholder 2"/>
          <p:cNvSpPr>
            <a:spLocks noGrp="1"/>
          </p:cNvSpPr>
          <p:nvPr>
            <p:ph idx="1"/>
          </p:nvPr>
        </p:nvSpPr>
        <p:spPr/>
        <p:txBody>
          <a:bodyPr/>
          <a:lstStyle/>
          <a:p>
            <a:r>
              <a:rPr lang="en-US" dirty="0" smtClean="0">
                <a:hlinkClick r:id="rId2"/>
              </a:rPr>
              <a:t>Suspicious Bag in Turkey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20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600200"/>
          </a:xfrm>
        </p:spPr>
        <p:txBody>
          <a:bodyPr/>
          <a:lstStyle/>
          <a:p>
            <a:r>
              <a:rPr lang="en-US" dirty="0" smtClean="0"/>
              <a:t>Do you receive bomb threats?</a:t>
            </a:r>
            <a:endParaRPr lang="en-US" dirty="0"/>
          </a:p>
        </p:txBody>
      </p:sp>
      <p:pic>
        <p:nvPicPr>
          <p:cNvPr id="4" name="Content Placeholder 3"/>
          <p:cNvPicPr>
            <a:picLocks noGrp="1" noChangeAspect="1"/>
          </p:cNvPicPr>
          <p:nvPr>
            <p:ph idx="1"/>
          </p:nvPr>
        </p:nvPicPr>
        <p:blipFill>
          <a:blip r:embed="rId2"/>
          <a:stretch>
            <a:fillRect/>
          </a:stretch>
        </p:blipFill>
        <p:spPr>
          <a:xfrm>
            <a:off x="914401" y="1600201"/>
            <a:ext cx="10588623" cy="43073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6686" y="620451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04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s://lh6.googleusercontent.com/VdqzcOw-oL5Fzki79Os3aTvSfIZbLDDC2wg6mEMZZNhIYEKFl6h6wEt34JzNmizJFDRV8kpgwheOLu5BYBS8buVD5hzeggz3QwUGYxRpd8YstpvGRzlC9d20A-o365wAAa51cIbYeyuUXjA9aJQ"/>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203" t="19648" r="6460" b="614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34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2341</TotalTime>
  <Words>2399</Words>
  <Application>Microsoft Macintosh PowerPoint</Application>
  <PresentationFormat>Widescreen</PresentationFormat>
  <Paragraphs>225</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Corbel</vt:lpstr>
      <vt:lpstr>Myriad Pro</vt:lpstr>
      <vt:lpstr>Arial</vt:lpstr>
      <vt:lpstr>Parallax</vt:lpstr>
      <vt:lpstr>Explosive Response &amp; Mitigation</vt:lpstr>
      <vt:lpstr>How do you handle explosives?</vt:lpstr>
      <vt:lpstr>R.A.I.N</vt:lpstr>
      <vt:lpstr>PowerPoint Presentation</vt:lpstr>
      <vt:lpstr>Suspicious Item Signs</vt:lpstr>
      <vt:lpstr>Create a perimeter</vt:lpstr>
      <vt:lpstr>What not to do…</vt:lpstr>
      <vt:lpstr>Do you receive bomb threats?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may look like they are ok…</vt:lpstr>
      <vt:lpstr>PowerPoint Presentation</vt:lpstr>
      <vt:lpstr> </vt:lpstr>
      <vt:lpstr>PowerPoint Presentation</vt:lpstr>
      <vt:lpstr>Who runs the scene?</vt:lpstr>
      <vt:lpstr>Priorities</vt:lpstr>
      <vt:lpstr>PowerPoint Presentation</vt:lpstr>
      <vt:lpstr>How would you respond to a WMD?</vt:lpstr>
      <vt:lpstr>What resources do you have to respond to biological, chemical, or radiological agents?</vt:lpstr>
      <vt:lpstr>Is any of the unexploded ordinance you find chemical weaponry?</vt:lpstr>
      <vt:lpstr>What lewisite is: </vt:lpstr>
      <vt:lpstr>Where lewisite is found and how it is used: </vt:lpstr>
      <vt:lpstr>How people can be exposed to lewisite </vt:lpstr>
      <vt:lpstr>How lewisite works </vt:lpstr>
      <vt:lpstr>Immediate signs and symptoms of lewisite exposure </vt:lpstr>
      <vt:lpstr>How to protect yourself:</vt:lpstr>
      <vt:lpstr>Recommended evacuation distances for Lewisite</vt:lpstr>
      <vt:lpstr>Phosgene Gas:</vt:lpstr>
      <vt:lpstr>Where and how phosgene is used:</vt:lpstr>
      <vt:lpstr>How phosgene works </vt:lpstr>
      <vt:lpstr>Immediate signs and symptoms</vt:lpstr>
      <vt:lpstr>PowerPoint Presentation</vt:lpstr>
      <vt:lpstr>How to protect yourself:</vt:lpstr>
      <vt:lpstr>Recommended evacuation distances for phosgene:</vt:lpstr>
      <vt:lpstr>What VX is </vt:lpstr>
      <vt:lpstr>How people can be exposed to VX </vt:lpstr>
      <vt:lpstr>How VX works </vt:lpstr>
      <vt:lpstr>Signs and symptoms of VX exposure</vt:lpstr>
      <vt:lpstr>PowerPoint Presentation</vt:lpstr>
      <vt:lpstr>What to do if you’re exposed:</vt:lpstr>
      <vt:lpstr>Recommended evacuation distances for VX</vt:lpstr>
      <vt:lpstr>Sarin Gas:</vt:lpstr>
      <vt:lpstr>Isolation/Protective distances</vt:lpstr>
      <vt:lpstr>PowerPoint Presentation</vt:lpstr>
      <vt:lpstr>What to do if exposed to Soman</vt:lpstr>
      <vt:lpstr>How would your agency respond to a possible nerve agent exposure?</vt:lpstr>
      <vt:lpstr>If you see symptomatic people and you don’t have the equipment…</vt:lpstr>
      <vt:lpstr>PowerPoint Presentation</vt:lpstr>
    </vt:vector>
  </TitlesOfParts>
  <Company>Toshiba</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HazMat/WMD</dc:title>
  <dc:creator>Krystiana</dc:creator>
  <cp:lastModifiedBy>Microsoft Office User</cp:lastModifiedBy>
  <cp:revision>47</cp:revision>
  <dcterms:created xsi:type="dcterms:W3CDTF">2019-07-24T19:09:44Z</dcterms:created>
  <dcterms:modified xsi:type="dcterms:W3CDTF">2019-07-30T12:38:11Z</dcterms:modified>
</cp:coreProperties>
</file>