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9" r:id="rId2"/>
    <p:sldId id="260" r:id="rId3"/>
    <p:sldId id="261" r:id="rId4"/>
    <p:sldId id="262" r:id="rId5"/>
    <p:sldId id="263" r:id="rId6"/>
    <p:sldId id="257" r:id="rId7"/>
    <p:sldId id="265" r:id="rId8"/>
    <p:sldId id="267" r:id="rId9"/>
    <p:sldId id="270" r:id="rId10"/>
    <p:sldId id="268" r:id="rId11"/>
    <p:sldId id="269" r:id="rId12"/>
    <p:sldId id="272" r:id="rId13"/>
    <p:sldId id="278" r:id="rId14"/>
    <p:sldId id="279" r:id="rId15"/>
    <p:sldId id="280" r:id="rId16"/>
    <p:sldId id="281" r:id="rId17"/>
    <p:sldId id="273" r:id="rId18"/>
    <p:sldId id="274" r:id="rId19"/>
    <p:sldId id="275" r:id="rId20"/>
    <p:sldId id="277" r:id="rId21"/>
    <p:sldId id="258" r:id="rId2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Impact" charset="0"/>
        <a:ea typeface="+mn-ea"/>
        <a:cs typeface="+mn-cs"/>
      </a:defRPr>
    </a:lvl1pPr>
    <a:lvl2pPr marL="457200" algn="l" defTabSz="457200" rtl="0" eaLnBrk="0" fontAlgn="base" hangingPunct="0">
      <a:spcBef>
        <a:spcPct val="0"/>
      </a:spcBef>
      <a:spcAft>
        <a:spcPct val="0"/>
      </a:spcAft>
      <a:defRPr kern="1200">
        <a:solidFill>
          <a:schemeClr val="tx1"/>
        </a:solidFill>
        <a:latin typeface="Impact" charset="0"/>
        <a:ea typeface="+mn-ea"/>
        <a:cs typeface="+mn-cs"/>
      </a:defRPr>
    </a:lvl2pPr>
    <a:lvl3pPr marL="914400" algn="l" defTabSz="457200" rtl="0" eaLnBrk="0" fontAlgn="base" hangingPunct="0">
      <a:spcBef>
        <a:spcPct val="0"/>
      </a:spcBef>
      <a:spcAft>
        <a:spcPct val="0"/>
      </a:spcAft>
      <a:defRPr kern="1200">
        <a:solidFill>
          <a:schemeClr val="tx1"/>
        </a:solidFill>
        <a:latin typeface="Impact" charset="0"/>
        <a:ea typeface="+mn-ea"/>
        <a:cs typeface="+mn-cs"/>
      </a:defRPr>
    </a:lvl3pPr>
    <a:lvl4pPr marL="1371600" algn="l" defTabSz="457200" rtl="0" eaLnBrk="0" fontAlgn="base" hangingPunct="0">
      <a:spcBef>
        <a:spcPct val="0"/>
      </a:spcBef>
      <a:spcAft>
        <a:spcPct val="0"/>
      </a:spcAft>
      <a:defRPr kern="1200">
        <a:solidFill>
          <a:schemeClr val="tx1"/>
        </a:solidFill>
        <a:latin typeface="Impact" charset="0"/>
        <a:ea typeface="+mn-ea"/>
        <a:cs typeface="+mn-cs"/>
      </a:defRPr>
    </a:lvl4pPr>
    <a:lvl5pPr marL="1828800" algn="l" defTabSz="457200" rtl="0" eaLnBrk="0" fontAlgn="base" hangingPunct="0">
      <a:spcBef>
        <a:spcPct val="0"/>
      </a:spcBef>
      <a:spcAft>
        <a:spcPct val="0"/>
      </a:spcAft>
      <a:defRPr kern="1200">
        <a:solidFill>
          <a:schemeClr val="tx1"/>
        </a:solidFill>
        <a:latin typeface="Impact" charset="0"/>
        <a:ea typeface="+mn-ea"/>
        <a:cs typeface="+mn-cs"/>
      </a:defRPr>
    </a:lvl5pPr>
    <a:lvl6pPr marL="2286000" algn="l" defTabSz="914400" rtl="0" eaLnBrk="1" latinLnBrk="0" hangingPunct="1">
      <a:defRPr kern="1200">
        <a:solidFill>
          <a:schemeClr val="tx1"/>
        </a:solidFill>
        <a:latin typeface="Impact" charset="0"/>
        <a:ea typeface="+mn-ea"/>
        <a:cs typeface="+mn-cs"/>
      </a:defRPr>
    </a:lvl6pPr>
    <a:lvl7pPr marL="2743200" algn="l" defTabSz="914400" rtl="0" eaLnBrk="1" latinLnBrk="0" hangingPunct="1">
      <a:defRPr kern="1200">
        <a:solidFill>
          <a:schemeClr val="tx1"/>
        </a:solidFill>
        <a:latin typeface="Impact" charset="0"/>
        <a:ea typeface="+mn-ea"/>
        <a:cs typeface="+mn-cs"/>
      </a:defRPr>
    </a:lvl7pPr>
    <a:lvl8pPr marL="3200400" algn="l" defTabSz="914400" rtl="0" eaLnBrk="1" latinLnBrk="0" hangingPunct="1">
      <a:defRPr kern="1200">
        <a:solidFill>
          <a:schemeClr val="tx1"/>
        </a:solidFill>
        <a:latin typeface="Impact" charset="0"/>
        <a:ea typeface="+mn-ea"/>
        <a:cs typeface="+mn-cs"/>
      </a:defRPr>
    </a:lvl8pPr>
    <a:lvl9pPr marL="3657600" algn="l" defTabSz="914400" rtl="0" eaLnBrk="1" latinLnBrk="0" hangingPunct="1">
      <a:defRPr kern="1200">
        <a:solidFill>
          <a:schemeClr val="tx1"/>
        </a:solidFill>
        <a:latin typeface="Impact"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6285"/>
  </p:normalViewPr>
  <p:slideViewPr>
    <p:cSldViewPr snapToGrid="0" snapToObjects="1">
      <p:cViewPr varScale="1">
        <p:scale>
          <a:sx n="110" d="100"/>
          <a:sy n="110" d="100"/>
        </p:scale>
        <p:origin x="11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266B98A-6FA0-5E4C-807A-FDEA71811D0D}" type="datetimeFigureOut">
              <a:rPr lang="en-US"/>
              <a:pPr>
                <a:defRPr/>
              </a:pPr>
              <a:t>8/6/19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56D7980-1E3C-9149-8BFB-F6348D136B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C7B04B6-D7A6-C24F-9D48-0976B42E9744}" type="datetimeFigureOut">
              <a:rPr lang="en-US"/>
              <a:pPr>
                <a:defRPr/>
              </a:pPr>
              <a:t>8/6/19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670A022-C7A5-4C41-9924-E850D595CA8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0A022-C7A5-4C41-9924-E850D595CA8D}" type="slidenum">
              <a:rPr lang="en-US" smtClean="0"/>
              <a:pPr>
                <a:defRPr/>
              </a:pPr>
              <a:t>1</a:t>
            </a:fld>
            <a:endParaRPr lang="en-US"/>
          </a:p>
        </p:txBody>
      </p:sp>
    </p:spTree>
    <p:extLst>
      <p:ext uri="{BB962C8B-B14F-4D97-AF65-F5344CB8AC3E}">
        <p14:creationId xmlns:p14="http://schemas.microsoft.com/office/powerpoint/2010/main" val="112323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groups?</a:t>
            </a:r>
            <a:endParaRPr lang="en-US" dirty="0"/>
          </a:p>
        </p:txBody>
      </p:sp>
      <p:sp>
        <p:nvSpPr>
          <p:cNvPr id="4" name="Slide Number Placeholder 3"/>
          <p:cNvSpPr>
            <a:spLocks noGrp="1"/>
          </p:cNvSpPr>
          <p:nvPr>
            <p:ph type="sldNum" sz="quarter" idx="10"/>
          </p:nvPr>
        </p:nvSpPr>
        <p:spPr/>
        <p:txBody>
          <a:bodyPr/>
          <a:lstStyle/>
          <a:p>
            <a:pPr>
              <a:defRPr/>
            </a:pPr>
            <a:fld id="{3670A022-C7A5-4C41-9924-E850D595CA8D}" type="slidenum">
              <a:rPr lang="en-US" smtClean="0"/>
              <a:pPr>
                <a:defRPr/>
              </a:pPr>
              <a:t>8</a:t>
            </a:fld>
            <a:endParaRPr lang="en-US"/>
          </a:p>
        </p:txBody>
      </p:sp>
    </p:spTree>
    <p:extLst>
      <p:ext uri="{BB962C8B-B14F-4D97-AF65-F5344CB8AC3E}">
        <p14:creationId xmlns:p14="http://schemas.microsoft.com/office/powerpoint/2010/main" val="169548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a:t>
            </a:r>
            <a:r>
              <a:rPr lang="en-US" baseline="0" dirty="0" smtClean="0"/>
              <a:t> Play/Stories</a:t>
            </a:r>
            <a:endParaRPr lang="en-US" dirty="0"/>
          </a:p>
        </p:txBody>
      </p:sp>
      <p:sp>
        <p:nvSpPr>
          <p:cNvPr id="4" name="Slide Number Placeholder 3"/>
          <p:cNvSpPr>
            <a:spLocks noGrp="1"/>
          </p:cNvSpPr>
          <p:nvPr>
            <p:ph type="sldNum" sz="quarter" idx="10"/>
          </p:nvPr>
        </p:nvSpPr>
        <p:spPr/>
        <p:txBody>
          <a:bodyPr/>
          <a:lstStyle/>
          <a:p>
            <a:pPr>
              <a:defRPr/>
            </a:pPr>
            <a:fld id="{3670A022-C7A5-4C41-9924-E850D595CA8D}" type="slidenum">
              <a:rPr lang="en-US" smtClean="0"/>
              <a:pPr>
                <a:defRPr/>
              </a:pPr>
              <a:t>13</a:t>
            </a:fld>
            <a:endParaRPr lang="en-US"/>
          </a:p>
        </p:txBody>
      </p:sp>
    </p:spTree>
    <p:extLst>
      <p:ext uri="{BB962C8B-B14F-4D97-AF65-F5344CB8AC3E}">
        <p14:creationId xmlns:p14="http://schemas.microsoft.com/office/powerpoint/2010/main" val="204789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Music</a:t>
            </a:r>
            <a:endParaRPr lang="en-US" dirty="0"/>
          </a:p>
        </p:txBody>
      </p:sp>
      <p:sp>
        <p:nvSpPr>
          <p:cNvPr id="4" name="Slide Number Placeholder 3"/>
          <p:cNvSpPr>
            <a:spLocks noGrp="1"/>
          </p:cNvSpPr>
          <p:nvPr>
            <p:ph type="sldNum" sz="quarter" idx="10"/>
          </p:nvPr>
        </p:nvSpPr>
        <p:spPr/>
        <p:txBody>
          <a:bodyPr/>
          <a:lstStyle/>
          <a:p>
            <a:pPr>
              <a:defRPr/>
            </a:pPr>
            <a:fld id="{3670A022-C7A5-4C41-9924-E850D595CA8D}" type="slidenum">
              <a:rPr lang="en-US" smtClean="0"/>
              <a:pPr>
                <a:defRPr/>
              </a:pPr>
              <a:t>14</a:t>
            </a:fld>
            <a:endParaRPr lang="en-US"/>
          </a:p>
        </p:txBody>
      </p:sp>
    </p:spTree>
    <p:extLst>
      <p:ext uri="{BB962C8B-B14F-4D97-AF65-F5344CB8AC3E}">
        <p14:creationId xmlns:p14="http://schemas.microsoft.com/office/powerpoint/2010/main" val="105067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Interaction with the firefighters</a:t>
            </a:r>
            <a:r>
              <a:rPr lang="en-US" baseline="0" dirty="0" smtClean="0"/>
              <a:t> and fire trucks</a:t>
            </a:r>
          </a:p>
          <a:p>
            <a:endParaRPr lang="en-US" dirty="0"/>
          </a:p>
        </p:txBody>
      </p:sp>
      <p:sp>
        <p:nvSpPr>
          <p:cNvPr id="4" name="Slide Number Placeholder 3"/>
          <p:cNvSpPr>
            <a:spLocks noGrp="1"/>
          </p:cNvSpPr>
          <p:nvPr>
            <p:ph type="sldNum" sz="quarter" idx="10"/>
          </p:nvPr>
        </p:nvSpPr>
        <p:spPr/>
        <p:txBody>
          <a:bodyPr/>
          <a:lstStyle/>
          <a:p>
            <a:pPr>
              <a:defRPr/>
            </a:pPr>
            <a:fld id="{3670A022-C7A5-4C41-9924-E850D595CA8D}" type="slidenum">
              <a:rPr lang="en-US" smtClean="0"/>
              <a:pPr>
                <a:defRPr/>
              </a:pPr>
              <a:t>16</a:t>
            </a:fld>
            <a:endParaRPr lang="en-US"/>
          </a:p>
        </p:txBody>
      </p:sp>
    </p:spTree>
    <p:extLst>
      <p:ext uri="{BB962C8B-B14F-4D97-AF65-F5344CB8AC3E}">
        <p14:creationId xmlns:p14="http://schemas.microsoft.com/office/powerpoint/2010/main" val="51174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Purpose:</a:t>
            </a:r>
            <a:r>
              <a:rPr lang="en-US" sz="1200" kern="1200" dirty="0" smtClean="0">
                <a:solidFill>
                  <a:schemeClr val="tx1"/>
                </a:solidFill>
                <a:effectLst/>
                <a:latin typeface="+mn-lt"/>
                <a:ea typeface="+mn-ea"/>
                <a:cs typeface="+mn-cs"/>
              </a:rPr>
              <a:t>	To prevent fires from occurring due to improper use of candles, lamps and other heating and light sources. </a:t>
            </a: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Objectives:</a:t>
            </a:r>
            <a:r>
              <a:rPr lang="en-US" sz="1200" kern="1200" dirty="0" smtClean="0">
                <a:solidFill>
                  <a:schemeClr val="tx1"/>
                </a:solidFill>
                <a:effectLst/>
                <a:latin typeface="+mn-lt"/>
                <a:ea typeface="+mn-ea"/>
                <a:cs typeface="+mn-cs"/>
              </a:rPr>
              <a:t>	Participants will understand how to safely use candles, lamps and other heating and light sources.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Overview For Trainers:</a:t>
            </a:r>
            <a:r>
              <a:rPr lang="en-US" sz="1200" kern="1200" dirty="0" smtClean="0">
                <a:solidFill>
                  <a:schemeClr val="tx1"/>
                </a:solidFill>
                <a:effectLst/>
                <a:latin typeface="+mn-lt"/>
                <a:ea typeface="+mn-ea"/>
                <a:cs typeface="+mn-cs"/>
              </a:rPr>
              <a:t>	This lesson has been proven to save lives. You are playing a major role in preventing fires and saving lives and property when you teach this lesson.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training was originally written for settlement communities in Africa.   Please modify stories as needed for your cultural context.   You may also want to add additional information regarding available technology like smoke detectors.   (our website has additional training materials for various settings – https://</a:t>
            </a:r>
            <a:r>
              <a:rPr lang="en-US" sz="1200" kern="1200" dirty="0" err="1" smtClean="0">
                <a:solidFill>
                  <a:schemeClr val="tx1"/>
                </a:solidFill>
                <a:effectLst/>
                <a:latin typeface="+mn-lt"/>
                <a:ea typeface="+mn-ea"/>
                <a:cs typeface="+mn-cs"/>
              </a:rPr>
              <a:t>www.africafiremission.org</a:t>
            </a:r>
            <a:r>
              <a:rPr lang="en-US" sz="1200" kern="1200" dirty="0" smtClean="0">
                <a:solidFill>
                  <a:schemeClr val="tx1"/>
                </a:solidFill>
                <a:effectLst/>
                <a:latin typeface="+mn-lt"/>
                <a:ea typeface="+mn-ea"/>
                <a:cs typeface="+mn-cs"/>
              </a:rPr>
              <a:t>/fire-safety-curriculum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Please learn the name of the local fire department and refer to the department by its name in the training when possible.  Please give the community the correct number or numbers to call for emergencies in your local area (Fire and Medical emergencies).</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15 min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Story:</a:t>
            </a:r>
          </a:p>
          <a:p>
            <a:r>
              <a:rPr lang="en-US" sz="1200" kern="1200" dirty="0" smtClean="0">
                <a:solidFill>
                  <a:schemeClr val="tx1"/>
                </a:solidFill>
                <a:effectLst/>
                <a:latin typeface="+mn-lt"/>
                <a:ea typeface="+mn-ea"/>
                <a:cs typeface="+mn-cs"/>
              </a:rPr>
              <a:t>The boys, Dan and Dominic, stared at the candle burning on the table in their home. They had become mesmerized by the flickering of the flames. Their sister, Lynn, ran into the room and knocked over the candle.  The flame hit a curtain and started a fire.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SHOWD Questions</a:t>
            </a:r>
          </a:p>
          <a:p>
            <a:r>
              <a:rPr lang="en-US" sz="1200" kern="1200" dirty="0" smtClean="0">
                <a:solidFill>
                  <a:schemeClr val="tx1"/>
                </a:solidFill>
                <a:effectLst/>
                <a:latin typeface="+mn-lt"/>
                <a:ea typeface="+mn-ea"/>
                <a:cs typeface="+mn-cs"/>
              </a:rPr>
              <a:t>S – What do you see?</a:t>
            </a:r>
          </a:p>
          <a:p>
            <a:r>
              <a:rPr lang="en-US" sz="1200" kern="1200" dirty="0" smtClean="0">
                <a:solidFill>
                  <a:schemeClr val="tx1"/>
                </a:solidFill>
                <a:effectLst/>
                <a:latin typeface="+mn-lt"/>
                <a:ea typeface="+mn-ea"/>
                <a:cs typeface="+mn-cs"/>
              </a:rPr>
              <a:t>H – What is happening?</a:t>
            </a:r>
          </a:p>
          <a:p>
            <a:r>
              <a:rPr lang="en-US" sz="1200" kern="1200" dirty="0" smtClean="0">
                <a:solidFill>
                  <a:schemeClr val="tx1"/>
                </a:solidFill>
                <a:effectLst/>
                <a:latin typeface="+mn-lt"/>
                <a:ea typeface="+mn-ea"/>
                <a:cs typeface="+mn-cs"/>
              </a:rPr>
              <a:t>O – Does this happen in our place?</a:t>
            </a:r>
          </a:p>
          <a:p>
            <a:r>
              <a:rPr lang="en-US" sz="1200" kern="1200" dirty="0" smtClean="0">
                <a:solidFill>
                  <a:schemeClr val="tx1"/>
                </a:solidFill>
                <a:effectLst/>
                <a:latin typeface="+mn-lt"/>
                <a:ea typeface="+mn-ea"/>
                <a:cs typeface="+mn-cs"/>
              </a:rPr>
              <a:t>W – Why does this happen?</a:t>
            </a:r>
          </a:p>
          <a:p>
            <a:r>
              <a:rPr lang="en-US" sz="1200" kern="1200" dirty="0" smtClean="0">
                <a:solidFill>
                  <a:schemeClr val="tx1"/>
                </a:solidFill>
                <a:effectLst/>
                <a:latin typeface="+mn-lt"/>
                <a:ea typeface="+mn-ea"/>
                <a:cs typeface="+mn-cs"/>
              </a:rPr>
              <a:t>D – What will you do about it?</a:t>
            </a:r>
          </a:p>
          <a:p>
            <a:r>
              <a:rPr lang="en-US" sz="1200" b="1" kern="1200" dirty="0" smtClean="0">
                <a:solidFill>
                  <a:schemeClr val="tx1"/>
                </a:solidFill>
                <a:effectLst/>
                <a:latin typeface="+mn-lt"/>
                <a:ea typeface="+mn-ea"/>
                <a:cs typeface="+mn-cs"/>
              </a:rPr>
              <a:t>Method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(trainer:  ask these questions)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Knowledge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(trainer:  after participants have answered, add on to their answers with this information)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Candle &amp; Lamp Uses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some uses for candles &amp; lamps?</a:t>
            </a:r>
          </a:p>
          <a:p>
            <a:r>
              <a:rPr lang="en-US" sz="1200" kern="1200" dirty="0" smtClean="0">
                <a:solidFill>
                  <a:schemeClr val="tx1"/>
                </a:solidFill>
                <a:effectLst/>
                <a:latin typeface="+mn-lt"/>
                <a:ea typeface="+mn-ea"/>
                <a:cs typeface="+mn-cs"/>
              </a:rPr>
              <a:t>5-10 minutes</a:t>
            </a:r>
          </a:p>
          <a:p>
            <a:r>
              <a:rPr lang="en-US" sz="1200" kern="1200" dirty="0" smtClean="0">
                <a:solidFill>
                  <a:schemeClr val="tx1"/>
                </a:solidFill>
                <a:effectLst/>
                <a:latin typeface="+mn-lt"/>
                <a:ea typeface="+mn-ea"/>
                <a:cs typeface="+mn-cs"/>
              </a:rPr>
              <a:t>Candle &amp; Lamp Uses</a:t>
            </a:r>
          </a:p>
          <a:p>
            <a:pPr lvl="0"/>
            <a:r>
              <a:rPr lang="en-US" sz="1200" kern="1200" dirty="0" smtClean="0">
                <a:solidFill>
                  <a:schemeClr val="tx1"/>
                </a:solidFill>
                <a:effectLst/>
                <a:latin typeface="+mn-lt"/>
                <a:ea typeface="+mn-ea"/>
                <a:cs typeface="+mn-cs"/>
              </a:rPr>
              <a:t>Lighting living areas.</a:t>
            </a:r>
          </a:p>
          <a:p>
            <a:pPr lvl="0"/>
            <a:r>
              <a:rPr lang="en-US" sz="1200" kern="1200" dirty="0" smtClean="0">
                <a:solidFill>
                  <a:schemeClr val="tx1"/>
                </a:solidFill>
                <a:effectLst/>
                <a:latin typeface="+mn-lt"/>
                <a:ea typeface="+mn-ea"/>
                <a:cs typeface="+mn-cs"/>
              </a:rPr>
              <a:t>Starting cooking fires.</a:t>
            </a:r>
          </a:p>
          <a:p>
            <a:r>
              <a:rPr lang="en-US" sz="1200" b="1" kern="1200" dirty="0" smtClean="0">
                <a:solidFill>
                  <a:schemeClr val="tx1"/>
                </a:solidFill>
                <a:effectLst/>
                <a:latin typeface="+mn-lt"/>
                <a:ea typeface="+mn-ea"/>
                <a:cs typeface="+mn-cs"/>
              </a:rPr>
              <a:t>Dangers of Candles and Lamps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the dangers of using candles &amp; lamps?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other materials in your home are dangerous for fires? </a:t>
            </a:r>
          </a:p>
          <a:p>
            <a:r>
              <a:rPr lang="en-US" sz="1200" kern="1200" dirty="0" smtClean="0">
                <a:solidFill>
                  <a:schemeClr val="tx1"/>
                </a:solidFill>
                <a:effectLst/>
                <a:latin typeface="+mn-lt"/>
                <a:ea typeface="+mn-ea"/>
                <a:cs typeface="+mn-cs"/>
              </a:rPr>
              <a:t>5-10 minutes</a:t>
            </a:r>
          </a:p>
          <a:p>
            <a:r>
              <a:rPr lang="en-US" sz="1200" b="1" kern="1200" dirty="0" smtClean="0">
                <a:solidFill>
                  <a:schemeClr val="tx1"/>
                </a:solidFill>
                <a:effectLst/>
                <a:latin typeface="+mn-lt"/>
                <a:ea typeface="+mn-ea"/>
                <a:cs typeface="+mn-cs"/>
              </a:rPr>
              <a:t>Dangers of Candles and Lamps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lot of fires that are caused by candles and lamps occur in the living space.</a:t>
            </a:r>
          </a:p>
          <a:p>
            <a:pPr lvl="0"/>
            <a:r>
              <a:rPr lang="en-US" sz="1200" kern="1200" dirty="0" smtClean="0">
                <a:solidFill>
                  <a:schemeClr val="tx1"/>
                </a:solidFill>
                <a:effectLst/>
                <a:latin typeface="+mn-lt"/>
                <a:ea typeface="+mn-ea"/>
                <a:cs typeface="+mn-cs"/>
              </a:rPr>
              <a:t>Falling asleep accounts for many of the fires started by candles or lamps.</a:t>
            </a:r>
          </a:p>
          <a:p>
            <a:pPr lvl="0"/>
            <a:r>
              <a:rPr lang="en-US" sz="1200" kern="1200" dirty="0" smtClean="0">
                <a:solidFill>
                  <a:schemeClr val="tx1"/>
                </a:solidFill>
                <a:effectLst/>
                <a:latin typeface="+mn-lt"/>
                <a:ea typeface="+mn-ea"/>
                <a:cs typeface="+mn-cs"/>
              </a:rPr>
              <a:t>Combustibles left too close to candles and lamps account for more than half of the fires started by candles and lamps. Combustibles include clothing, curtains, hair, fuel, paper and anything else around that will catch fire.</a:t>
            </a:r>
          </a:p>
          <a:p>
            <a:pPr lvl="0"/>
            <a:r>
              <a:rPr lang="en-US" sz="1200" kern="1200" dirty="0" smtClean="0">
                <a:solidFill>
                  <a:schemeClr val="tx1"/>
                </a:solidFill>
                <a:effectLst/>
                <a:latin typeface="+mn-lt"/>
                <a:ea typeface="+mn-ea"/>
                <a:cs typeface="+mn-cs"/>
              </a:rPr>
              <a:t>Playing around or touching the candle or lamp’s flame can also start a fire and is dangerous.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Help the participants think of other things that might be a fire risk in their homes. </a:t>
            </a:r>
          </a:p>
          <a:p>
            <a:r>
              <a:rPr lang="en-US" sz="1200" b="1" kern="1200" dirty="0" smtClean="0">
                <a:solidFill>
                  <a:schemeClr val="tx1"/>
                </a:solidFill>
                <a:effectLst/>
                <a:latin typeface="+mn-lt"/>
                <a:ea typeface="+mn-ea"/>
                <a:cs typeface="+mn-cs"/>
              </a:rPr>
              <a:t>Fire Prevention Tips for Candle and Lamp 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ways we can prevent fire in our homes when we use candles or lamps? </a:t>
            </a:r>
          </a:p>
          <a:p>
            <a:r>
              <a:rPr lang="en-US" sz="1200" kern="1200" dirty="0" smtClean="0">
                <a:solidFill>
                  <a:schemeClr val="tx1"/>
                </a:solidFill>
                <a:effectLst/>
                <a:latin typeface="+mn-lt"/>
                <a:ea typeface="+mn-ea"/>
                <a:cs typeface="+mn-cs"/>
              </a:rPr>
              <a:t>5-10 minutes</a:t>
            </a:r>
          </a:p>
          <a:p>
            <a:r>
              <a:rPr lang="en-US" sz="1200" kern="1200" dirty="0" smtClean="0">
                <a:solidFill>
                  <a:schemeClr val="tx1"/>
                </a:solidFill>
                <a:effectLst/>
                <a:latin typeface="+mn-lt"/>
                <a:ea typeface="+mn-ea"/>
                <a:cs typeface="+mn-cs"/>
              </a:rPr>
              <a:t>Fire Prevention Tips for Candle </a:t>
            </a:r>
            <a:r>
              <a:rPr lang="en-US" sz="1200" b="1" kern="1200" dirty="0" smtClean="0">
                <a:solidFill>
                  <a:schemeClr val="tx1"/>
                </a:solidFill>
                <a:effectLst/>
                <a:latin typeface="+mn-lt"/>
                <a:ea typeface="+mn-ea"/>
                <a:cs typeface="+mn-cs"/>
              </a:rPr>
              <a:t>and Lamp</a:t>
            </a:r>
            <a:r>
              <a:rPr lang="en-US" sz="1200" kern="1200" dirty="0" smtClean="0">
                <a:solidFill>
                  <a:schemeClr val="tx1"/>
                </a:solidFill>
                <a:effectLst/>
                <a:latin typeface="+mn-lt"/>
                <a:ea typeface="+mn-ea"/>
                <a:cs typeface="+mn-cs"/>
              </a:rPr>
              <a:t> Use</a:t>
            </a:r>
          </a:p>
          <a:p>
            <a:pPr lvl="0"/>
            <a:r>
              <a:rPr lang="en-US" sz="1200" kern="1200" dirty="0" smtClean="0">
                <a:solidFill>
                  <a:schemeClr val="tx1"/>
                </a:solidFill>
                <a:effectLst/>
                <a:latin typeface="+mn-lt"/>
                <a:ea typeface="+mn-ea"/>
                <a:cs typeface="+mn-cs"/>
              </a:rPr>
              <a:t>Blow out candles or lamps when you leave the room or go to bed.</a:t>
            </a:r>
          </a:p>
          <a:p>
            <a:pPr lvl="0"/>
            <a:r>
              <a:rPr lang="en-US" sz="1200" kern="1200" dirty="0" smtClean="0">
                <a:solidFill>
                  <a:schemeClr val="tx1"/>
                </a:solidFill>
                <a:effectLst/>
                <a:latin typeface="+mn-lt"/>
                <a:ea typeface="+mn-ea"/>
                <a:cs typeface="+mn-cs"/>
              </a:rPr>
              <a:t>Keep Candles or lamps at least 12 inches (30 centimeters) away from anything that can burn such as clothing, curtains, hair, fuel, paper. </a:t>
            </a:r>
          </a:p>
          <a:p>
            <a:pPr lvl="0"/>
            <a:r>
              <a:rPr lang="en-US" sz="1200" kern="1200" dirty="0" smtClean="0">
                <a:solidFill>
                  <a:schemeClr val="tx1"/>
                </a:solidFill>
                <a:effectLst/>
                <a:latin typeface="+mn-lt"/>
                <a:ea typeface="+mn-ea"/>
                <a:cs typeface="+mn-cs"/>
              </a:rPr>
              <a:t>Ensure children know the dangers of playing with candles, lamps or any kind of fire.</a:t>
            </a:r>
          </a:p>
          <a:p>
            <a:r>
              <a:rPr lang="en-US" sz="1200" kern="1200" dirty="0" smtClean="0">
                <a:solidFill>
                  <a:schemeClr val="tx1"/>
                </a:solidFill>
                <a:effectLst/>
                <a:latin typeface="+mn-lt"/>
                <a:ea typeface="+mn-ea"/>
                <a:cs typeface="+mn-cs"/>
              </a:rPr>
              <a:t>What is the number for contacting the fire brigade in your community? </a:t>
            </a:r>
          </a:p>
          <a:p>
            <a:r>
              <a:rPr lang="en-US" sz="1200" kern="1200" dirty="0" smtClean="0">
                <a:solidFill>
                  <a:schemeClr val="tx1"/>
                </a:solidFill>
                <a:effectLst/>
                <a:latin typeface="+mn-lt"/>
                <a:ea typeface="+mn-ea"/>
                <a:cs typeface="+mn-cs"/>
              </a:rPr>
              <a:t>5-10 minutes</a:t>
            </a:r>
          </a:p>
          <a:p>
            <a:r>
              <a:rPr lang="en-US" sz="1200" kern="1200" dirty="0" smtClean="0">
                <a:solidFill>
                  <a:schemeClr val="tx1"/>
                </a:solidFill>
                <a:effectLst/>
                <a:latin typeface="+mn-lt"/>
                <a:ea typeface="+mn-ea"/>
                <a:cs typeface="+mn-cs"/>
              </a:rPr>
              <a:t>Provide the number for the fire brigade and other emergency services. </a:t>
            </a:r>
          </a:p>
          <a:p>
            <a:r>
              <a:rPr lang="en-US" sz="1200" kern="1200" dirty="0" smtClean="0">
                <a:solidFill>
                  <a:schemeClr val="tx1"/>
                </a:solidFill>
                <a:effectLst/>
                <a:latin typeface="+mn-lt"/>
                <a:ea typeface="+mn-ea"/>
                <a:cs typeface="+mn-cs"/>
              </a:rPr>
              <a:t>Summary:  </a:t>
            </a:r>
          </a:p>
          <a:p>
            <a:r>
              <a:rPr lang="en-US" sz="1200" kern="1200" dirty="0" smtClean="0">
                <a:solidFill>
                  <a:schemeClr val="tx1"/>
                </a:solidFill>
                <a:effectLst/>
                <a:latin typeface="+mn-lt"/>
                <a:ea typeface="+mn-ea"/>
                <a:cs typeface="+mn-cs"/>
              </a:rPr>
              <a:t>Think back to the story at the beginning of this lesson, what could have prevented the fire in the story?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have you learned that you can teach others in preventing fires? </a:t>
            </a:r>
          </a:p>
          <a:p>
            <a:r>
              <a:rPr lang="en-US" sz="1200" kern="1200" dirty="0" smtClean="0">
                <a:solidFill>
                  <a:schemeClr val="tx1"/>
                </a:solidFill>
                <a:effectLst/>
                <a:latin typeface="+mn-lt"/>
                <a:ea typeface="+mn-ea"/>
                <a:cs typeface="+mn-cs"/>
              </a:rPr>
              <a:t>5-10 minutes</a:t>
            </a:r>
          </a:p>
          <a:p>
            <a:r>
              <a:rPr lang="en-US" sz="1200" kern="1200" dirty="0" smtClean="0">
                <a:solidFill>
                  <a:schemeClr val="tx1"/>
                </a:solidFill>
                <a:effectLst/>
                <a:latin typeface="+mn-lt"/>
                <a:ea typeface="+mn-ea"/>
                <a:cs typeface="+mn-cs"/>
              </a:rPr>
              <a:t>Summary: </a:t>
            </a:r>
          </a:p>
          <a:p>
            <a:r>
              <a:rPr lang="en-US" sz="1200" kern="1200" dirty="0" smtClean="0">
                <a:solidFill>
                  <a:schemeClr val="tx1"/>
                </a:solidFill>
                <a:effectLst/>
                <a:latin typeface="+mn-lt"/>
                <a:ea typeface="+mn-ea"/>
                <a:cs typeface="+mn-cs"/>
              </a:rPr>
              <a:t>Children are not the only ones who love to watch fire. Adults will catch themselves staring at fire from time to time.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Since the dawn of time man has been using fire to cook with, light their houses and warm their living areas.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Candles and lamps can be dangerous if you don’t pay attention. The same flames that help us can also become a nightmare.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Unattended candles and lamps have been known to start fires that can easily burn not only your living space, but many other’s as well. However, if we are diligent around candles and lamps we can take steps to prevent fires from occurring in our community.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Families would do well to talk to each other about the dangers of open fires and be thankful for the blessing that fires provide.</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Attitude: </a:t>
            </a:r>
            <a:r>
              <a:rPr lang="en-US" sz="1200" kern="1200" dirty="0" smtClean="0">
                <a:solidFill>
                  <a:schemeClr val="tx1"/>
                </a:solidFill>
                <a:effectLst/>
                <a:latin typeface="+mn-lt"/>
                <a:ea typeface="+mn-ea"/>
                <a:cs typeface="+mn-cs"/>
              </a:rPr>
              <a:t>	Facilitator understands the role of candles, lamps and other heating and light sources for lighting purposes and how to properly use them.</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Skill:</a:t>
            </a:r>
            <a:r>
              <a:rPr lang="en-US" sz="1200" kern="1200" dirty="0" smtClean="0">
                <a:solidFill>
                  <a:schemeClr val="tx1"/>
                </a:solidFill>
                <a:effectLst/>
                <a:latin typeface="+mn-lt"/>
                <a:ea typeface="+mn-ea"/>
                <a:cs typeface="+mn-cs"/>
              </a:rPr>
              <a:t>	Participants will be able to discuss how to use candles and lamps and how they can be dangerous.</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Evaluation:</a:t>
            </a:r>
            <a:r>
              <a:rPr lang="en-US" sz="1200" kern="1200" dirty="0" smtClean="0">
                <a:solidFill>
                  <a:schemeClr val="tx1"/>
                </a:solidFill>
                <a:effectLst/>
                <a:latin typeface="+mn-lt"/>
                <a:ea typeface="+mn-ea"/>
                <a:cs typeface="+mn-cs"/>
              </a:rPr>
              <a:t>	Participants should be able to name ways to safely use candles and lamps to prevent dangerous fires. Participants will know how to contact the fire brigade in case of fire.</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Materials:</a:t>
            </a:r>
            <a:r>
              <a:rPr lang="en-US" sz="1200" kern="1200" dirty="0" smtClean="0">
                <a:solidFill>
                  <a:schemeClr val="tx1"/>
                </a:solidFill>
                <a:effectLst/>
                <a:latin typeface="+mn-lt"/>
                <a:ea typeface="+mn-ea"/>
                <a:cs typeface="+mn-cs"/>
              </a:rPr>
              <a:t>	Newsprint, Markers, Emergency Numbers</a:t>
            </a:r>
          </a:p>
          <a:p>
            <a:endParaRPr lang="en-US" dirty="0"/>
          </a:p>
        </p:txBody>
      </p:sp>
      <p:sp>
        <p:nvSpPr>
          <p:cNvPr id="4" name="Slide Number Placeholder 3"/>
          <p:cNvSpPr>
            <a:spLocks noGrp="1"/>
          </p:cNvSpPr>
          <p:nvPr>
            <p:ph type="sldNum" sz="quarter" idx="10"/>
          </p:nvPr>
        </p:nvSpPr>
        <p:spPr/>
        <p:txBody>
          <a:bodyPr/>
          <a:lstStyle/>
          <a:p>
            <a:pPr>
              <a:defRPr/>
            </a:pPr>
            <a:fld id="{3670A022-C7A5-4C41-9924-E850D595CA8D}" type="slidenum">
              <a:rPr lang="en-US" smtClean="0"/>
              <a:pPr>
                <a:defRPr/>
              </a:pPr>
              <a:t>19</a:t>
            </a:fld>
            <a:endParaRPr lang="en-US"/>
          </a:p>
        </p:txBody>
      </p:sp>
    </p:spTree>
    <p:extLst>
      <p:ext uri="{BB962C8B-B14F-4D97-AF65-F5344CB8AC3E}">
        <p14:creationId xmlns:p14="http://schemas.microsoft.com/office/powerpoint/2010/main" val="129918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0A022-C7A5-4C41-9924-E850D595CA8D}" type="slidenum">
              <a:rPr lang="en-US" smtClean="0"/>
              <a:pPr>
                <a:defRPr/>
              </a:pPr>
              <a:t>20</a:t>
            </a:fld>
            <a:endParaRPr lang="en-US"/>
          </a:p>
        </p:txBody>
      </p:sp>
    </p:spTree>
    <p:extLst>
      <p:ext uri="{BB962C8B-B14F-4D97-AF65-F5344CB8AC3E}">
        <p14:creationId xmlns:p14="http://schemas.microsoft.com/office/powerpoint/2010/main" val="12018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Brickwork-HD-R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4"/>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 name="Freeform 5"/>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6"/>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7"/>
          <p:cNvSpPr/>
          <p:nvPr/>
        </p:nvSpPr>
        <p:spPr>
          <a:xfrm rot="21420000">
            <a:off x="-161925" y="293688"/>
            <a:ext cx="11366500" cy="575151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8"/>
          <p:cNvSpPr/>
          <p:nvPr/>
        </p:nvSpPr>
        <p:spPr>
          <a:xfrm rot="21420000">
            <a:off x="4221163" y="5111750"/>
            <a:ext cx="515937"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891201" y="662656"/>
            <a:ext cx="9755187" cy="2766528"/>
          </a:xfrm>
        </p:spPr>
        <p:txBody>
          <a:bodyPr anchor="b"/>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 name="Date Placeholder 3"/>
          <p:cNvSpPr>
            <a:spLocks noGrp="1"/>
          </p:cNvSpPr>
          <p:nvPr>
            <p:ph type="dt" sz="half" idx="10"/>
          </p:nvPr>
        </p:nvSpPr>
        <p:spPr>
          <a:xfrm rot="21420000">
            <a:off x="4948238" y="4578350"/>
            <a:ext cx="6143625" cy="1163638"/>
          </a:xfrm>
        </p:spPr>
        <p:txBody>
          <a:bodyPr/>
          <a:lstStyle>
            <a:lvl1pPr algn="ctr">
              <a:defRPr sz="5400" dirty="0">
                <a:solidFill>
                  <a:schemeClr val="accent1">
                    <a:lumMod val="50000"/>
                  </a:schemeClr>
                </a:solidFill>
              </a:defRPr>
            </a:lvl1pPr>
          </a:lstStyle>
          <a:p>
            <a:pPr>
              <a:defRPr/>
            </a:pPr>
            <a:fld id="{FF28A424-8598-A04E-BA54-2D2F4338DC65}" type="datetimeFigureOut">
              <a:rPr lang="en-US"/>
              <a:pPr>
                <a:defRPr/>
              </a:pPr>
              <a:t>8/6/19</a:t>
            </a:fld>
            <a:endParaRPr lang="en-US"/>
          </a:p>
        </p:txBody>
      </p:sp>
      <p:sp>
        <p:nvSpPr>
          <p:cNvPr id="11" name="Footer Placeholder 4"/>
          <p:cNvSpPr>
            <a:spLocks noGrp="1"/>
          </p:cNvSpPr>
          <p:nvPr>
            <p:ph type="ftr" sz="quarter" idx="11"/>
          </p:nvPr>
        </p:nvSpPr>
        <p:spPr>
          <a:xfrm rot="21420000">
            <a:off x="-6350" y="4883150"/>
            <a:ext cx="4048125" cy="1195388"/>
          </a:xfrm>
        </p:spPr>
        <p:txBody>
          <a:bodyPr/>
          <a:lstStyle>
            <a:lvl1pPr algn="r">
              <a:defRPr lang="en-US" sz="5400" dirty="0"/>
            </a:lvl1pPr>
          </a:lstStyle>
          <a:p>
            <a:pPr>
              <a:defRPr/>
            </a:pPr>
            <a:endParaRPr/>
          </a:p>
        </p:txBody>
      </p:sp>
      <p:sp>
        <p:nvSpPr>
          <p:cNvPr id="12" name="Slide Number Placeholder 5"/>
          <p:cNvSpPr>
            <a:spLocks noGrp="1"/>
          </p:cNvSpPr>
          <p:nvPr>
            <p:ph type="sldNum" sz="quarter" idx="12"/>
          </p:nvPr>
        </p:nvSpPr>
        <p:spPr>
          <a:xfrm rot="21420000">
            <a:off x="9852025" y="3832225"/>
            <a:ext cx="906463" cy="498475"/>
          </a:xfrm>
        </p:spPr>
        <p:txBody>
          <a:bodyPr/>
          <a:lstStyle>
            <a:lvl1pPr>
              <a:defRPr sz="2400" dirty="0">
                <a:solidFill>
                  <a:schemeClr val="tx1">
                    <a:lumMod val="75000"/>
                    <a:lumOff val="25000"/>
                  </a:schemeClr>
                </a:solidFill>
              </a:defRPr>
            </a:lvl1pPr>
          </a:lstStyle>
          <a:p>
            <a:pPr>
              <a:defRPr/>
            </a:pPr>
            <a:fld id="{F35BC896-A86D-974A-8BFF-71D233CE80C6}" type="slidenum">
              <a:rPr lang="en-US"/>
              <a:pPr>
                <a:defRPr/>
              </a:pPr>
              <a:t>‹#›</a:t>
            </a:fld>
            <a:endParaRPr lang="en-US"/>
          </a:p>
        </p:txBody>
      </p:sp>
    </p:spTree>
    <p:extLst>
      <p:ext uri="{BB962C8B-B14F-4D97-AF65-F5344CB8AC3E}">
        <p14:creationId xmlns:p14="http://schemas.microsoft.com/office/powerpoint/2010/main" val="139871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7CA08-6287-EE4E-8D45-95934D8D3950}" type="datetimeFigureOut">
              <a:rPr lang="en-US"/>
              <a:pPr>
                <a:defRPr/>
              </a:pPr>
              <a:t>8/6/19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8B739-942C-AC4D-B86D-8CB3F15A4DFA}" type="slidenum">
              <a:rPr lang="en-US"/>
              <a:pPr>
                <a:defRPr/>
              </a:pPr>
              <a:t>‹#›</a:t>
            </a:fld>
            <a:endParaRPr lang="en-US"/>
          </a:p>
        </p:txBody>
      </p:sp>
    </p:spTree>
    <p:extLst>
      <p:ext uri="{BB962C8B-B14F-4D97-AF65-F5344CB8AC3E}">
        <p14:creationId xmlns:p14="http://schemas.microsoft.com/office/powerpoint/2010/main" val="168594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502228-917E-8048-9BF1-FC42A33D6A07}" type="datetimeFigureOut">
              <a:rPr lang="en-US"/>
              <a:pPr>
                <a:defRPr/>
              </a:pPr>
              <a:t>8/6/19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E0E86B-4D79-1141-84D5-CAADCF80423A}" type="slidenum">
              <a:rPr lang="en-US"/>
              <a:pPr>
                <a:defRPr/>
              </a:pPr>
              <a:t>‹#›</a:t>
            </a:fld>
            <a:endParaRPr lang="en-US"/>
          </a:p>
        </p:txBody>
      </p:sp>
    </p:spTree>
    <p:extLst>
      <p:ext uri="{BB962C8B-B14F-4D97-AF65-F5344CB8AC3E}">
        <p14:creationId xmlns:p14="http://schemas.microsoft.com/office/powerpoint/2010/main" val="185846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85800" y="892175"/>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p:cNvSpPr txBox="1"/>
          <p:nvPr/>
        </p:nvSpPr>
        <p:spPr>
          <a:xfrm>
            <a:off x="10472738" y="292258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121732" y="685800"/>
            <a:ext cx="9525020" cy="2916704"/>
          </a:xfrm>
        </p:spPr>
        <p:txBody>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pPr>
              <a:defRPr/>
            </a:pPr>
            <a:fld id="{7C72E3DA-2C47-224A-8C4E-7B6C5951C33A}" type="datetimeFigureOut">
              <a:rPr lang="en-US"/>
              <a:pPr>
                <a:defRPr/>
              </a:pPr>
              <a:t>8/6/19</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FEB92106-AEA5-B946-933F-6FA6C7F62622}" type="slidenum">
              <a:rPr lang="en-US"/>
              <a:pPr>
                <a:defRPr/>
              </a:pPr>
              <a:t>‹#›</a:t>
            </a:fld>
            <a:endParaRPr lang="en-US"/>
          </a:p>
        </p:txBody>
      </p:sp>
    </p:spTree>
    <p:extLst>
      <p:ext uri="{BB962C8B-B14F-4D97-AF65-F5344CB8AC3E}">
        <p14:creationId xmlns:p14="http://schemas.microsoft.com/office/powerpoint/2010/main" val="1870316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2F92B9-EB47-BD4E-9386-E130DC4F615E}" type="datetimeFigureOut">
              <a:rPr lang="en-US"/>
              <a:pPr>
                <a:defRPr/>
              </a:pPr>
              <a:t>8/6/19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E73C94-D669-874F-8765-B507ECADA0B2}" type="slidenum">
              <a:rPr lang="en-US"/>
              <a:pPr>
                <a:defRPr/>
              </a:pPr>
              <a:t>‹#›</a:t>
            </a:fld>
            <a:endParaRPr lang="en-US"/>
          </a:p>
        </p:txBody>
      </p:sp>
    </p:spTree>
    <p:extLst>
      <p:ext uri="{BB962C8B-B14F-4D97-AF65-F5344CB8AC3E}">
        <p14:creationId xmlns:p14="http://schemas.microsoft.com/office/powerpoint/2010/main" val="18448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fld id="{8CD7B9BA-D23E-EE4A-BBF5-B8A048799BD7}" type="datetimeFigureOut">
              <a:rPr lang="en-US"/>
              <a:pPr>
                <a:defRPr/>
              </a:pPr>
              <a:t>8/6/19</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C6D81D30-B53E-7541-97FB-19DA3B182BE2}" type="slidenum">
              <a:rPr lang="en-US"/>
              <a:pPr>
                <a:defRPr/>
              </a:pPr>
              <a:t>‹#›</a:t>
            </a:fld>
            <a:endParaRPr lang="en-US"/>
          </a:p>
        </p:txBody>
      </p:sp>
    </p:spTree>
    <p:extLst>
      <p:ext uri="{BB962C8B-B14F-4D97-AF65-F5344CB8AC3E}">
        <p14:creationId xmlns:p14="http://schemas.microsoft.com/office/powerpoint/2010/main" val="83207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Drag picture to placeholder or click icon to add</a:t>
            </a:r>
            <a:endParaRPr lang="en-US" noProof="0" dirty="0"/>
          </a:p>
        </p:txBody>
      </p:sp>
      <p:sp>
        <p:nvSpPr>
          <p:cNvPr id="21" name="Text Placeholder 3"/>
          <p:cNvSpPr>
            <a:spLocks noGrp="1"/>
          </p:cNvSpPr>
          <p:nvPr>
            <p:ph type="body" sz="half" idx="18"/>
          </p:nvPr>
        </p:nvSpPr>
        <p:spPr>
          <a:xfrm>
            <a:off x="691840" y="4389287"/>
            <a:ext cx="3310128"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Drag picture to placeholder or click icon to add</a:t>
            </a:r>
            <a:endParaRPr lang="en-US" noProof="0" dirty="0"/>
          </a:p>
        </p:txBody>
      </p:sp>
      <p:sp>
        <p:nvSpPr>
          <p:cNvPr id="24" name="Text Placeholder 3"/>
          <p:cNvSpPr>
            <a:spLocks noGrp="1"/>
          </p:cNvSpPr>
          <p:nvPr>
            <p:ph type="body" sz="half" idx="19"/>
          </p:nvPr>
        </p:nvSpPr>
        <p:spPr>
          <a:xfrm>
            <a:off x="4235999" y="4389286"/>
            <a:ext cx="3310128"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Drag picture to placeholder or click icon to add</a:t>
            </a:r>
            <a:endParaRPr lang="en-US" noProof="0" dirty="0"/>
          </a:p>
        </p:txBody>
      </p:sp>
      <p:sp>
        <p:nvSpPr>
          <p:cNvPr id="27" name="Text Placeholder 3"/>
          <p:cNvSpPr>
            <a:spLocks noGrp="1"/>
          </p:cNvSpPr>
          <p:nvPr>
            <p:ph type="body" sz="half" idx="20"/>
          </p:nvPr>
        </p:nvSpPr>
        <p:spPr>
          <a:xfrm>
            <a:off x="7768819" y="4389284"/>
            <a:ext cx="3310128"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fld id="{3B2CAB04-5D4F-8B47-96A9-88D19CC10775}" type="datetimeFigureOut">
              <a:rPr lang="en-US"/>
              <a:pPr>
                <a:defRPr/>
              </a:pPr>
              <a:t>8/6/19</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4E064E30-B773-3348-8909-CF54CF60ADE8}" type="slidenum">
              <a:rPr lang="en-US"/>
              <a:pPr>
                <a:defRPr/>
              </a:pPr>
              <a:t>‹#›</a:t>
            </a:fld>
            <a:endParaRPr lang="en-US"/>
          </a:p>
        </p:txBody>
      </p:sp>
    </p:spTree>
    <p:extLst>
      <p:ext uri="{BB962C8B-B14F-4D97-AF65-F5344CB8AC3E}">
        <p14:creationId xmlns:p14="http://schemas.microsoft.com/office/powerpoint/2010/main" val="286814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73DDAEEA-D495-7744-AA5F-BA3A003D6BD7}" type="datetimeFigureOut">
              <a:rPr lang="en-US"/>
              <a:pPr>
                <a:defRPr/>
              </a:pPr>
              <a:t>8/6/19</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E93C7F70-4677-4149-AE7E-E7FCD821DF11}" type="slidenum">
              <a:rPr lang="en-US"/>
              <a:pPr>
                <a:defRPr/>
              </a:pPr>
              <a:t>‹#›</a:t>
            </a:fld>
            <a:endParaRPr lang="en-US"/>
          </a:p>
        </p:txBody>
      </p:sp>
    </p:spTree>
    <p:extLst>
      <p:ext uri="{BB962C8B-B14F-4D97-AF65-F5344CB8AC3E}">
        <p14:creationId xmlns:p14="http://schemas.microsoft.com/office/powerpoint/2010/main" val="153490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249E6D41-FF89-B34D-8B99-601863922DD3}" type="datetimeFigureOut">
              <a:rPr lang="en-US"/>
              <a:pPr>
                <a:defRPr/>
              </a:pPr>
              <a:t>8/6/19</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8F76E0C9-BAE4-AD47-9DCF-0EEB38D35EA7}" type="slidenum">
              <a:rPr lang="en-US"/>
              <a:pPr>
                <a:defRPr/>
              </a:pPr>
              <a:t>‹#›</a:t>
            </a:fld>
            <a:endParaRPr lang="en-US"/>
          </a:p>
        </p:txBody>
      </p:sp>
    </p:spTree>
    <p:extLst>
      <p:ext uri="{BB962C8B-B14F-4D97-AF65-F5344CB8AC3E}">
        <p14:creationId xmlns:p14="http://schemas.microsoft.com/office/powerpoint/2010/main" val="157718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5441A178-B71E-9642-A9D6-B02FA92E9E5E}" type="datetimeFigureOut">
              <a:rPr lang="en-US"/>
              <a:pPr>
                <a:defRPr/>
              </a:pPr>
              <a:t>8/6/19</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6F049DBA-3F4B-5E43-A703-2AAC15AF0EDB}" type="slidenum">
              <a:rPr lang="en-US"/>
              <a:pPr>
                <a:defRPr/>
              </a:pPr>
              <a:t>‹#›</a:t>
            </a:fld>
            <a:endParaRPr lang="en-US"/>
          </a:p>
        </p:txBody>
      </p:sp>
    </p:spTree>
    <p:extLst>
      <p:ext uri="{BB962C8B-B14F-4D97-AF65-F5344CB8AC3E}">
        <p14:creationId xmlns:p14="http://schemas.microsoft.com/office/powerpoint/2010/main" val="95737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DA1F08-9B1C-0542-8E9C-55F767767F3C}" type="datetimeFigureOut">
              <a:rPr lang="en-US"/>
              <a:pPr>
                <a:defRPr/>
              </a:pPr>
              <a:t>8/6/19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D5FB30-03D1-C847-98CA-F32921E57D2F}" type="slidenum">
              <a:rPr lang="en-US"/>
              <a:pPr>
                <a:defRPr/>
              </a:pPr>
              <a:t>‹#›</a:t>
            </a:fld>
            <a:endParaRPr lang="en-US"/>
          </a:p>
        </p:txBody>
      </p:sp>
    </p:spTree>
    <p:extLst>
      <p:ext uri="{BB962C8B-B14F-4D97-AF65-F5344CB8AC3E}">
        <p14:creationId xmlns:p14="http://schemas.microsoft.com/office/powerpoint/2010/main" val="168740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050DBF9A-277B-594B-8C81-D289AF15683E}" type="datetimeFigureOut">
              <a:rPr lang="en-US"/>
              <a:pPr>
                <a:defRPr/>
              </a:pPr>
              <a:t>8/6/19</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BEE37D1F-5139-7241-9935-6F0A523C4205}" type="slidenum">
              <a:rPr lang="en-US"/>
              <a:pPr>
                <a:defRPr/>
              </a:pPr>
              <a:t>‹#›</a:t>
            </a:fld>
            <a:endParaRPr lang="en-US"/>
          </a:p>
        </p:txBody>
      </p:sp>
    </p:spTree>
    <p:extLst>
      <p:ext uri="{BB962C8B-B14F-4D97-AF65-F5344CB8AC3E}">
        <p14:creationId xmlns:p14="http://schemas.microsoft.com/office/powerpoint/2010/main" val="50862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1CF15D0E-3B55-B641-9372-8226DEE7577D}" type="datetimeFigureOut">
              <a:rPr lang="en-US"/>
              <a:pPr>
                <a:defRPr/>
              </a:pPr>
              <a:t>8/6/19</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7375D277-F03C-574D-8A20-C8A343ECD050}" type="slidenum">
              <a:rPr lang="en-US"/>
              <a:pPr>
                <a:defRPr/>
              </a:pPr>
              <a:t>‹#›</a:t>
            </a:fld>
            <a:endParaRPr lang="en-US"/>
          </a:p>
        </p:txBody>
      </p:sp>
    </p:spTree>
    <p:extLst>
      <p:ext uri="{BB962C8B-B14F-4D97-AF65-F5344CB8AC3E}">
        <p14:creationId xmlns:p14="http://schemas.microsoft.com/office/powerpoint/2010/main" val="145900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267CDB9-4B85-434C-95D2-EFDEDF9989FB}" type="datetimeFigureOut">
              <a:rPr lang="en-US"/>
              <a:pPr>
                <a:defRPr/>
              </a:pPr>
              <a:t>8/6/19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7AADB1A-9BC4-7446-B0D1-874053179343}" type="slidenum">
              <a:rPr lang="en-US"/>
              <a:pPr>
                <a:defRPr/>
              </a:pPr>
              <a:t>‹#›</a:t>
            </a:fld>
            <a:endParaRPr lang="en-US"/>
          </a:p>
        </p:txBody>
      </p:sp>
    </p:spTree>
    <p:extLst>
      <p:ext uri="{BB962C8B-B14F-4D97-AF65-F5344CB8AC3E}">
        <p14:creationId xmlns:p14="http://schemas.microsoft.com/office/powerpoint/2010/main" val="154366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72266E-6F80-0248-80D7-C9364E3C7A32}" type="datetimeFigureOut">
              <a:rPr lang="en-US"/>
              <a:pPr>
                <a:defRPr/>
              </a:pPr>
              <a:t>8/6/19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649456-2262-8746-A021-DBCC9C3C13C4}" type="slidenum">
              <a:rPr lang="en-US"/>
              <a:pPr>
                <a:defRPr/>
              </a:pPr>
              <a:t>‹#›</a:t>
            </a:fld>
            <a:endParaRPr lang="en-US"/>
          </a:p>
        </p:txBody>
      </p:sp>
    </p:spTree>
    <p:extLst>
      <p:ext uri="{BB962C8B-B14F-4D97-AF65-F5344CB8AC3E}">
        <p14:creationId xmlns:p14="http://schemas.microsoft.com/office/powerpoint/2010/main" val="56658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44493590-4619-B04E-A35C-A0DF64A0A518}" type="datetimeFigureOut">
              <a:rPr lang="en-US"/>
              <a:pPr>
                <a:defRPr/>
              </a:pPr>
              <a:t>8/6/19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22C903E7-0696-094C-82DB-6016FCBC82FE}" type="slidenum">
              <a:rPr lang="en-US"/>
              <a:pPr>
                <a:defRPr/>
              </a:pPr>
              <a:t>‹#›</a:t>
            </a:fld>
            <a:endParaRPr lang="en-US"/>
          </a:p>
        </p:txBody>
      </p:sp>
    </p:spTree>
    <p:extLst>
      <p:ext uri="{BB962C8B-B14F-4D97-AF65-F5344CB8AC3E}">
        <p14:creationId xmlns:p14="http://schemas.microsoft.com/office/powerpoint/2010/main" val="71100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685801" y="2709052"/>
            <a:ext cx="634530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C82797-F5F2-9646-865D-4C5F7DE99916}" type="datetimeFigureOut">
              <a:rPr lang="en-US"/>
              <a:pPr>
                <a:defRPr/>
              </a:pPr>
              <a:t>8/6/19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D40782-B40A-EA4C-B574-6BE689BF267E}" type="slidenum">
              <a:rPr lang="en-US"/>
              <a:pPr>
                <a:defRPr/>
              </a:pPr>
              <a:t>‹#›</a:t>
            </a:fld>
            <a:endParaRPr lang="en-US"/>
          </a:p>
        </p:txBody>
      </p:sp>
    </p:spTree>
    <p:extLst>
      <p:ext uri="{BB962C8B-B14F-4D97-AF65-F5344CB8AC3E}">
        <p14:creationId xmlns:p14="http://schemas.microsoft.com/office/powerpoint/2010/main" val="11803410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6" descr="Brickwork-HD-R1a.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9"/>
          <p:cNvGrpSpPr>
            <a:grpSpLocks/>
          </p:cNvGrpSpPr>
          <p:nvPr/>
        </p:nvGrpSpPr>
        <p:grpSpPr bwMode="auto">
          <a:xfrm>
            <a:off x="-25400" y="0"/>
            <a:ext cx="12004675"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562"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0" y="685800"/>
            <a:ext cx="10396538" cy="11525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750"/>
            <a:ext cx="10396538" cy="331152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7738" y="5757863"/>
            <a:ext cx="3784600" cy="498475"/>
          </a:xfrm>
          <a:prstGeom prst="rect">
            <a:avLst/>
          </a:prstGeom>
        </p:spPr>
        <p:txBody>
          <a:bodyPr vert="horz" lIns="91440" tIns="45720" rIns="91440" bIns="45720" rtlCol="0" anchor="ctr"/>
          <a:lstStyle>
            <a:lvl1pPr algn="r" eaLnBrk="1" fontAlgn="auto" hangingPunct="1">
              <a:spcBef>
                <a:spcPts val="0"/>
              </a:spcBef>
              <a:spcAft>
                <a:spcPts val="0"/>
              </a:spcAft>
              <a:defRPr sz="3200" cap="all" baseline="0" dirty="0">
                <a:solidFill>
                  <a:schemeClr val="accent1">
                    <a:lumMod val="50000"/>
                  </a:schemeClr>
                </a:solidFill>
                <a:latin typeface="+mn-lt"/>
              </a:defRPr>
            </a:lvl1pPr>
          </a:lstStyle>
          <a:p>
            <a:pPr>
              <a:defRPr/>
            </a:pPr>
            <a:fld id="{A6F01AFF-8AB7-B244-824E-99FF68BABF61}" type="datetimeFigureOut">
              <a:rPr lang="en-US"/>
              <a:pPr>
                <a:defRPr/>
              </a:pPr>
              <a:t>8/6/19</a:t>
            </a:fld>
            <a:endParaRPr lang="en-US"/>
          </a:p>
        </p:txBody>
      </p:sp>
      <p:sp>
        <p:nvSpPr>
          <p:cNvPr id="5" name="Footer Placeholder 4"/>
          <p:cNvSpPr>
            <a:spLocks noGrp="1"/>
          </p:cNvSpPr>
          <p:nvPr>
            <p:ph type="ftr" sz="quarter" idx="3"/>
          </p:nvPr>
        </p:nvSpPr>
        <p:spPr>
          <a:xfrm>
            <a:off x="685800" y="5757863"/>
            <a:ext cx="5499100" cy="498475"/>
          </a:xfrm>
          <a:prstGeom prst="rect">
            <a:avLst/>
          </a:prstGeom>
        </p:spPr>
        <p:txBody>
          <a:bodyPr vert="horz" lIns="91440" tIns="45720" rIns="91440" bIns="45720" rtlCol="0" anchor="ctr"/>
          <a:lstStyle>
            <a:lvl1pPr algn="l" eaLnBrk="1" fontAlgn="auto" hangingPunct="1">
              <a:spcBef>
                <a:spcPts val="0"/>
              </a:spcBef>
              <a:spcAft>
                <a:spcPts val="0"/>
              </a:spcAft>
              <a:defRPr sz="3200" cap="all" baseline="0" dirty="0">
                <a:solidFill>
                  <a:schemeClr val="accent1">
                    <a:lumMod val="50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286500" y="5757863"/>
            <a:ext cx="908050" cy="498475"/>
          </a:xfrm>
          <a:prstGeom prst="rect">
            <a:avLst/>
          </a:prstGeom>
        </p:spPr>
        <p:txBody>
          <a:bodyPr vert="horz" lIns="91440" tIns="45720" rIns="91440" bIns="45720" rtlCol="0" anchor="ctr"/>
          <a:lstStyle>
            <a:lvl1pPr algn="ctr" eaLnBrk="1" fontAlgn="auto" hangingPunct="1">
              <a:spcBef>
                <a:spcPts val="0"/>
              </a:spcBef>
              <a:spcAft>
                <a:spcPts val="0"/>
              </a:spcAft>
              <a:defRPr sz="3200" cap="all" baseline="0" dirty="0">
                <a:solidFill>
                  <a:schemeClr val="accent1">
                    <a:lumMod val="50000"/>
                  </a:schemeClr>
                </a:solidFill>
                <a:latin typeface="+mn-lt"/>
              </a:defRPr>
            </a:lvl1pPr>
          </a:lstStyle>
          <a:p>
            <a:pPr>
              <a:defRPr/>
            </a:pPr>
            <a:fld id="{18389181-F811-4040-B7DC-466C7AECE4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7" r:id="rId12"/>
    <p:sldLayoutId id="2147483681" r:id="rId13"/>
    <p:sldLayoutId id="2147483682" r:id="rId14"/>
    <p:sldLayoutId id="2147483683" r:id="rId15"/>
    <p:sldLayoutId id="2147483684" r:id="rId16"/>
    <p:sldLayoutId id="2147483685" r:id="rId17"/>
  </p:sldLayoutIdLst>
  <p:hf sldNum="0" hdr="0" ftr="0" dt="0"/>
  <p:txStyles>
    <p:titleStyle>
      <a:lvl1pPr algn="l" rtl="0" eaLnBrk="1" fontAlgn="base" hangingPunct="1">
        <a:lnSpc>
          <a:spcPct val="90000"/>
        </a:lnSpc>
        <a:spcBef>
          <a:spcPct val="0"/>
        </a:spcBef>
        <a:spcAft>
          <a:spcPct val="0"/>
        </a:spcAft>
        <a:defRPr sz="5400" kern="1200" cap="all">
          <a:solidFill>
            <a:schemeClr val="accent1"/>
          </a:solidFill>
          <a:latin typeface="+mj-lt"/>
          <a:ea typeface="+mj-ea"/>
          <a:cs typeface="+mj-cs"/>
        </a:defRPr>
      </a:lvl1pPr>
      <a:lvl2pPr algn="l" rtl="0" eaLnBrk="1" fontAlgn="base" hangingPunct="1">
        <a:lnSpc>
          <a:spcPct val="90000"/>
        </a:lnSpc>
        <a:spcBef>
          <a:spcPct val="0"/>
        </a:spcBef>
        <a:spcAft>
          <a:spcPct val="0"/>
        </a:spcAft>
        <a:defRPr sz="5400">
          <a:solidFill>
            <a:schemeClr val="accent1"/>
          </a:solidFill>
          <a:latin typeface="Impact" charset="0"/>
        </a:defRPr>
      </a:lvl2pPr>
      <a:lvl3pPr algn="l" rtl="0" eaLnBrk="1" fontAlgn="base" hangingPunct="1">
        <a:lnSpc>
          <a:spcPct val="90000"/>
        </a:lnSpc>
        <a:spcBef>
          <a:spcPct val="0"/>
        </a:spcBef>
        <a:spcAft>
          <a:spcPct val="0"/>
        </a:spcAft>
        <a:defRPr sz="5400">
          <a:solidFill>
            <a:schemeClr val="accent1"/>
          </a:solidFill>
          <a:latin typeface="Impact" charset="0"/>
        </a:defRPr>
      </a:lvl3pPr>
      <a:lvl4pPr algn="l" rtl="0" eaLnBrk="1" fontAlgn="base" hangingPunct="1">
        <a:lnSpc>
          <a:spcPct val="90000"/>
        </a:lnSpc>
        <a:spcBef>
          <a:spcPct val="0"/>
        </a:spcBef>
        <a:spcAft>
          <a:spcPct val="0"/>
        </a:spcAft>
        <a:defRPr sz="5400">
          <a:solidFill>
            <a:schemeClr val="accent1"/>
          </a:solidFill>
          <a:latin typeface="Impact" charset="0"/>
        </a:defRPr>
      </a:lvl4pPr>
      <a:lvl5pPr algn="l" rtl="0" eaLnBrk="1" fontAlgn="base" hangingPunct="1">
        <a:lnSpc>
          <a:spcPct val="90000"/>
        </a:lnSpc>
        <a:spcBef>
          <a:spcPct val="0"/>
        </a:spcBef>
        <a:spcAft>
          <a:spcPct val="0"/>
        </a:spcAft>
        <a:defRPr sz="5400">
          <a:solidFill>
            <a:schemeClr val="accent1"/>
          </a:solidFill>
          <a:latin typeface="Impact" charset="0"/>
        </a:defRPr>
      </a:lvl5pPr>
      <a:lvl6pPr marL="457200" algn="l" rtl="0" eaLnBrk="1" fontAlgn="base" hangingPunct="1">
        <a:lnSpc>
          <a:spcPct val="90000"/>
        </a:lnSpc>
        <a:spcBef>
          <a:spcPct val="0"/>
        </a:spcBef>
        <a:spcAft>
          <a:spcPct val="0"/>
        </a:spcAft>
        <a:defRPr sz="5400">
          <a:solidFill>
            <a:schemeClr val="accent1"/>
          </a:solidFill>
          <a:latin typeface="Impact" charset="0"/>
        </a:defRPr>
      </a:lvl6pPr>
      <a:lvl7pPr marL="914400" algn="l" rtl="0" eaLnBrk="1" fontAlgn="base" hangingPunct="1">
        <a:lnSpc>
          <a:spcPct val="90000"/>
        </a:lnSpc>
        <a:spcBef>
          <a:spcPct val="0"/>
        </a:spcBef>
        <a:spcAft>
          <a:spcPct val="0"/>
        </a:spcAft>
        <a:defRPr sz="5400">
          <a:solidFill>
            <a:schemeClr val="accent1"/>
          </a:solidFill>
          <a:latin typeface="Impact" charset="0"/>
        </a:defRPr>
      </a:lvl7pPr>
      <a:lvl8pPr marL="1371600" algn="l" rtl="0" eaLnBrk="1" fontAlgn="base" hangingPunct="1">
        <a:lnSpc>
          <a:spcPct val="90000"/>
        </a:lnSpc>
        <a:spcBef>
          <a:spcPct val="0"/>
        </a:spcBef>
        <a:spcAft>
          <a:spcPct val="0"/>
        </a:spcAft>
        <a:defRPr sz="5400">
          <a:solidFill>
            <a:schemeClr val="accent1"/>
          </a:solidFill>
          <a:latin typeface="Impact" charset="0"/>
        </a:defRPr>
      </a:lvl8pPr>
      <a:lvl9pPr marL="1828800" algn="l" rtl="0" eaLnBrk="1" fontAlgn="base" hangingPunct="1">
        <a:lnSpc>
          <a:spcPct val="90000"/>
        </a:lnSpc>
        <a:spcBef>
          <a:spcPct val="0"/>
        </a:spcBef>
        <a:spcAft>
          <a:spcPct val="0"/>
        </a:spcAft>
        <a:defRPr sz="5400">
          <a:solidFill>
            <a:schemeClr val="accent1"/>
          </a:solidFill>
          <a:latin typeface="Impact" charset="0"/>
        </a:defRPr>
      </a:lvl9pPr>
    </p:titleStyle>
    <p:bodyStyle>
      <a:lvl1pPr marL="228600" indent="-228600" algn="l" rtl="0" eaLnBrk="1" fontAlgn="base" hangingPunct="1">
        <a:lnSpc>
          <a:spcPct val="120000"/>
        </a:lnSpc>
        <a:spcBef>
          <a:spcPts val="1000"/>
        </a:spcBef>
        <a:spcAft>
          <a:spcPct val="0"/>
        </a:spcAft>
        <a:buClr>
          <a:schemeClr val="accent1"/>
        </a:buClr>
        <a:buSzPct val="160000"/>
        <a:buFont typeface="Arial" charset="0"/>
        <a:buChar char="•"/>
        <a:defRPr sz="2000" kern="1200" cap="all">
          <a:solidFill>
            <a:schemeClr val="tx1"/>
          </a:solidFill>
          <a:latin typeface="+mn-lt"/>
          <a:ea typeface="+mn-ea"/>
          <a:cs typeface="+mn-cs"/>
        </a:defRPr>
      </a:lvl1pPr>
      <a:lvl2pPr marL="685800" indent="-228600" algn="l" rtl="0" eaLnBrk="1" fontAlgn="base" hangingPunct="1">
        <a:lnSpc>
          <a:spcPct val="120000"/>
        </a:lnSpc>
        <a:spcBef>
          <a:spcPts val="500"/>
        </a:spcBef>
        <a:spcAft>
          <a:spcPct val="0"/>
        </a:spcAft>
        <a:buClr>
          <a:schemeClr val="accent1"/>
        </a:buClr>
        <a:buSzPct val="160000"/>
        <a:buFont typeface="Arial" charset="0"/>
        <a:buChar char="•"/>
        <a:defRPr kern="1200" cap="all">
          <a:solidFill>
            <a:schemeClr val="tx1"/>
          </a:solidFill>
          <a:latin typeface="+mn-lt"/>
          <a:ea typeface="+mn-ea"/>
          <a:cs typeface="+mn-cs"/>
        </a:defRPr>
      </a:lvl2pPr>
      <a:lvl3pPr marL="1143000" indent="-228600" algn="l" rtl="0" eaLnBrk="1" fontAlgn="base" hangingPunct="1">
        <a:lnSpc>
          <a:spcPct val="120000"/>
        </a:lnSpc>
        <a:spcBef>
          <a:spcPts val="500"/>
        </a:spcBef>
        <a:spcAft>
          <a:spcPct val="0"/>
        </a:spcAft>
        <a:buClr>
          <a:schemeClr val="accent1"/>
        </a:buClr>
        <a:buSzPct val="160000"/>
        <a:buFont typeface="Arial" charset="0"/>
        <a:buChar char="•"/>
        <a:defRPr sz="1600" kern="1200" cap="all">
          <a:solidFill>
            <a:schemeClr val="tx1"/>
          </a:solidFill>
          <a:latin typeface="+mn-lt"/>
          <a:ea typeface="+mn-ea"/>
          <a:cs typeface="+mn-cs"/>
        </a:defRPr>
      </a:lvl3pPr>
      <a:lvl4pPr marL="1600200" indent="-228600" algn="l" rtl="0" eaLnBrk="1" fontAlgn="base" hangingPunct="1">
        <a:lnSpc>
          <a:spcPct val="120000"/>
        </a:lnSpc>
        <a:spcBef>
          <a:spcPts val="500"/>
        </a:spcBef>
        <a:spcAft>
          <a:spcPct val="0"/>
        </a:spcAft>
        <a:buClr>
          <a:schemeClr val="accent1"/>
        </a:buClr>
        <a:buSzPct val="160000"/>
        <a:buFont typeface="Arial" charset="0"/>
        <a:buChar char="•"/>
        <a:defRPr sz="1400" kern="1200" cap="all">
          <a:solidFill>
            <a:schemeClr val="tx1"/>
          </a:solidFill>
          <a:latin typeface="+mn-lt"/>
          <a:ea typeface="+mn-ea"/>
          <a:cs typeface="+mn-cs"/>
        </a:defRPr>
      </a:lvl4pPr>
      <a:lvl5pPr marL="2057400" indent="-228600" algn="l" rtl="0" eaLnBrk="1" fontAlgn="base" hangingPunct="1">
        <a:lnSpc>
          <a:spcPct val="120000"/>
        </a:lnSpc>
        <a:spcBef>
          <a:spcPts val="500"/>
        </a:spcBef>
        <a:spcAft>
          <a:spcPct val="0"/>
        </a:spcAft>
        <a:buClr>
          <a:schemeClr val="accent1"/>
        </a:buClr>
        <a:buSzPct val="160000"/>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enetwork.org/" TargetMode="Externa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www.africafiremission.org/" TargetMode="Externa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09F118-7084-F448-9FA0-3546EA77773D}"/>
              </a:ext>
            </a:extLst>
          </p:cNvPr>
          <p:cNvSpPr>
            <a:spLocks noGrp="1"/>
          </p:cNvSpPr>
          <p:nvPr>
            <p:ph type="ctrTitle"/>
          </p:nvPr>
        </p:nvSpPr>
        <p:spPr>
          <a:xfrm rot="21420000">
            <a:off x="870444" y="663199"/>
            <a:ext cx="9755187" cy="1973293"/>
          </a:xfrm>
        </p:spPr>
        <p:txBody>
          <a:bodyPr>
            <a:normAutofit fontScale="90000"/>
          </a:bodyPr>
          <a:lstStyle/>
          <a:p>
            <a:pPr algn="ctr"/>
            <a:r>
              <a:rPr lang="en-US" dirty="0" smtClean="0">
                <a:latin typeface="Myriad Pro" charset="0"/>
                <a:ea typeface="Myriad Pro" charset="0"/>
                <a:cs typeface="Myriad Pro" charset="0"/>
              </a:rPr>
              <a:t>Community Fire Safety &amp; Prevention</a:t>
            </a:r>
            <a:endParaRPr lang="en-US" dirty="0"/>
          </a:p>
        </p:txBody>
      </p:sp>
      <p:sp>
        <p:nvSpPr>
          <p:cNvPr id="3" name="Subtitle 2">
            <a:extLst>
              <a:ext uri="{FF2B5EF4-FFF2-40B4-BE49-F238E27FC236}">
                <a16:creationId xmlns:a16="http://schemas.microsoft.com/office/drawing/2014/main" xmlns="" id="{B60804C7-1463-9743-B770-183409E2A615}"/>
              </a:ext>
            </a:extLst>
          </p:cNvPr>
          <p:cNvSpPr>
            <a:spLocks noGrp="1"/>
          </p:cNvSpPr>
          <p:nvPr>
            <p:ph type="subTitle" idx="1"/>
          </p:nvPr>
        </p:nvSpPr>
        <p:spPr>
          <a:xfrm rot="21420000">
            <a:off x="7307113" y="2367774"/>
            <a:ext cx="3401351" cy="1522167"/>
          </a:xfrm>
        </p:spPr>
        <p:txBody>
          <a:bodyPr>
            <a:noAutofit/>
          </a:bodyPr>
          <a:lstStyle/>
          <a:p>
            <a:r>
              <a:rPr lang="en-US" b="1" cap="none" dirty="0" smtClean="0">
                <a:ln w="0"/>
                <a:solidFill>
                  <a:schemeClr val="accent1"/>
                </a:solidFill>
                <a:effectLst>
                  <a:outerShdw blurRad="38100" dist="25400" dir="5400000" algn="ctr" rotWithShape="0">
                    <a:srgbClr val="6E747A">
                      <a:alpha val="43000"/>
                    </a:srgbClr>
                  </a:outerShdw>
                </a:effectLst>
                <a:latin typeface="Myriad Pro" charset="0"/>
                <a:ea typeface="Myriad Pro" charset="0"/>
                <a:cs typeface="Myriad Pro" charset="0"/>
              </a:rPr>
              <a:t>Nancy Moore</a:t>
            </a:r>
          </a:p>
          <a:p>
            <a:r>
              <a:rPr lang="en-US" b="1" cap="none" dirty="0" smtClean="0">
                <a:ln w="0"/>
                <a:solidFill>
                  <a:schemeClr val="accent1"/>
                </a:solidFill>
                <a:effectLst>
                  <a:outerShdw blurRad="38100" dist="25400" dir="5400000" algn="ctr" rotWithShape="0">
                    <a:srgbClr val="6E747A">
                      <a:alpha val="43000"/>
                    </a:srgbClr>
                  </a:outerShdw>
                </a:effectLst>
                <a:latin typeface="Myriad Pro" charset="0"/>
                <a:ea typeface="Myriad Pro" charset="0"/>
                <a:cs typeface="Myriad Pro" charset="0"/>
              </a:rPr>
              <a:t>Craig Duck</a:t>
            </a:r>
          </a:p>
          <a:p>
            <a:r>
              <a:rPr lang="en-US" b="1" cap="none" dirty="0" smtClean="0">
                <a:ln w="0"/>
                <a:solidFill>
                  <a:schemeClr val="accent1"/>
                </a:solidFill>
                <a:effectLst>
                  <a:outerShdw blurRad="38100" dist="25400" dir="5400000" algn="ctr" rotWithShape="0">
                    <a:srgbClr val="6E747A">
                      <a:alpha val="43000"/>
                    </a:srgbClr>
                  </a:outerShdw>
                </a:effectLst>
                <a:latin typeface="Myriad Pro" charset="0"/>
                <a:ea typeface="Myriad Pro" charset="0"/>
                <a:cs typeface="Myriad Pro" charset="0"/>
              </a:rPr>
              <a:t>Donovan Weber</a:t>
            </a:r>
            <a:endParaRPr lang="en-US" b="1" cap="none" dirty="0">
              <a:ln w="0"/>
              <a:solidFill>
                <a:schemeClr val="accent1"/>
              </a:solidFill>
              <a:effectLst>
                <a:outerShdw blurRad="38100" dist="25400" dir="5400000" algn="ctr" rotWithShape="0">
                  <a:srgbClr val="6E747A">
                    <a:alpha val="43000"/>
                  </a:srgbClr>
                </a:outerShdw>
              </a:effectLst>
              <a:latin typeface="Myriad Pro" charset="0"/>
              <a:ea typeface="Myriad Pro" charset="0"/>
              <a:cs typeface="Myriad Pro"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430929">
            <a:off x="717749" y="3210998"/>
            <a:ext cx="5367905" cy="29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65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6538" cy="1152525"/>
          </a:xfrm>
        </p:spPr>
        <p:txBody>
          <a:bodyPr>
            <a:normAutofit fontScale="90000"/>
          </a:bodyPr>
          <a:lstStyle/>
          <a:p>
            <a:pPr fontAlgn="auto">
              <a:spcAft>
                <a:spcPts val="0"/>
              </a:spcAft>
              <a:defRPr/>
            </a:pPr>
            <a:r>
              <a:rPr lang="en-US" dirty="0" smtClean="0">
                <a:latin typeface="Myriad Pro" charset="0"/>
                <a:ea typeface="Myriad Pro" charset="0"/>
                <a:cs typeface="Myriad Pro" charset="0"/>
              </a:rPr>
              <a:t>What Opportunities might exist to expand Current Fire Safety and Prevention Programs?</a:t>
            </a:r>
            <a:endParaRPr lang="en-US" dirty="0">
              <a:latin typeface="Myriad Pro" charset="0"/>
              <a:ea typeface="Myriad Pro" charset="0"/>
              <a:cs typeface="Myriad Pro" charset="0"/>
            </a:endParaRPr>
          </a:p>
        </p:txBody>
      </p:sp>
      <p:sp>
        <p:nvSpPr>
          <p:cNvPr id="3" name="Content Placeholder 2"/>
          <p:cNvSpPr>
            <a:spLocks noGrp="1"/>
          </p:cNvSpPr>
          <p:nvPr>
            <p:ph sz="quarter" idx="13"/>
          </p:nvPr>
        </p:nvSpPr>
        <p:spPr>
          <a:xfrm>
            <a:off x="685800" y="2063750"/>
            <a:ext cx="10394950" cy="3311525"/>
          </a:xfrm>
        </p:spPr>
        <p:txBody>
          <a:bodyPr/>
          <a:lstStyle/>
          <a:p>
            <a:pPr fontAlgn="auto">
              <a:spcAft>
                <a:spcPts val="0"/>
              </a:spcAft>
              <a:buFont typeface="Arial" panose="020B0604020202020204" pitchFamily="34" charset="0"/>
              <a:buChar char="•"/>
              <a:defRPr/>
            </a:pPr>
            <a:endParaRPr lang="en-US" dirty="0">
              <a:latin typeface="Myriad Pro" charset="0"/>
              <a:ea typeface="Myriad Pro" charset="0"/>
              <a:cs typeface="Myriad Pro" charset="0"/>
            </a:endParaRPr>
          </a:p>
        </p:txBody>
      </p:sp>
      <p:pic>
        <p:nvPicPr>
          <p:cNvPr id="71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64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6538" cy="1152525"/>
          </a:xfrm>
        </p:spPr>
        <p:txBody>
          <a:bodyPr>
            <a:normAutofit fontScale="90000"/>
          </a:bodyPr>
          <a:lstStyle/>
          <a:p>
            <a:pPr fontAlgn="auto">
              <a:spcAft>
                <a:spcPts val="0"/>
              </a:spcAft>
              <a:defRPr/>
            </a:pPr>
            <a:r>
              <a:rPr lang="en-US" dirty="0" smtClean="0">
                <a:latin typeface="Myriad Pro" charset="0"/>
                <a:ea typeface="Myriad Pro" charset="0"/>
                <a:cs typeface="Myriad Pro" charset="0"/>
              </a:rPr>
              <a:t>What Opportunities might exist to expand Existing Programs?</a:t>
            </a:r>
            <a:endParaRPr lang="en-US" dirty="0">
              <a:latin typeface="Myriad Pro" charset="0"/>
              <a:ea typeface="Myriad Pro" charset="0"/>
              <a:cs typeface="Myriad Pro" charset="0"/>
            </a:endParaRPr>
          </a:p>
        </p:txBody>
      </p:sp>
      <p:sp>
        <p:nvSpPr>
          <p:cNvPr id="3" name="Content Placeholder 2"/>
          <p:cNvSpPr>
            <a:spLocks noGrp="1"/>
          </p:cNvSpPr>
          <p:nvPr>
            <p:ph sz="quarter" idx="13"/>
          </p:nvPr>
        </p:nvSpPr>
        <p:spPr>
          <a:xfrm>
            <a:off x="685800" y="2063750"/>
            <a:ext cx="10394950" cy="3311525"/>
          </a:xfrm>
        </p:spPr>
        <p:txBody>
          <a:bodyPr/>
          <a:lstStyle/>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In Neighborhoods</a:t>
            </a:r>
          </a:p>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In Schools</a:t>
            </a:r>
          </a:p>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In Community Centers</a:t>
            </a:r>
          </a:p>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In Businesses</a:t>
            </a:r>
          </a:p>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In Hospitals or Nursing Homes</a:t>
            </a:r>
          </a:p>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Other places</a:t>
            </a:r>
            <a:endParaRPr lang="en-US" dirty="0">
              <a:latin typeface="Myriad Pro" charset="0"/>
              <a:ea typeface="Myriad Pro" charset="0"/>
              <a:cs typeface="Myriad Pro" charset="0"/>
            </a:endParaRPr>
          </a:p>
        </p:txBody>
      </p:sp>
      <p:pic>
        <p:nvPicPr>
          <p:cNvPr id="71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61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10396538" cy="1338146"/>
          </a:xfrm>
        </p:spPr>
        <p:txBody>
          <a:bodyPr>
            <a:normAutofit/>
          </a:bodyPr>
          <a:lstStyle/>
          <a:p>
            <a:pPr fontAlgn="auto">
              <a:spcAft>
                <a:spcPts val="0"/>
              </a:spcAft>
              <a:defRPr/>
            </a:pPr>
            <a:r>
              <a:rPr lang="en-US" smtClean="0">
                <a:latin typeface="Myriad Pro" charset="0"/>
                <a:ea typeface="Myriad Pro" charset="0"/>
                <a:cs typeface="Myriad Pro" charset="0"/>
              </a:rPr>
              <a:t>Programs </a:t>
            </a:r>
            <a:r>
              <a:rPr lang="en-US" dirty="0" smtClean="0">
                <a:latin typeface="Myriad Pro" charset="0"/>
                <a:ea typeface="Myriad Pro" charset="0"/>
                <a:cs typeface="Myriad Pro" charset="0"/>
              </a:rPr>
              <a:t>Available from AFM</a:t>
            </a:r>
            <a:endParaRPr lang="en-US" dirty="0">
              <a:latin typeface="Myriad Pro" charset="0"/>
              <a:ea typeface="Myriad Pro" charset="0"/>
              <a:cs typeface="Myriad Pro" charset="0"/>
            </a:endParaRPr>
          </a:p>
        </p:txBody>
      </p:sp>
      <p:sp>
        <p:nvSpPr>
          <p:cNvPr id="3" name="Content Placeholder 2"/>
          <p:cNvSpPr>
            <a:spLocks noGrp="1"/>
          </p:cNvSpPr>
          <p:nvPr>
            <p:ph sz="quarter" idx="13"/>
          </p:nvPr>
        </p:nvSpPr>
        <p:spPr>
          <a:xfrm>
            <a:off x="685800" y="1092820"/>
            <a:ext cx="10394950" cy="4795024"/>
          </a:xfrm>
        </p:spPr>
        <p:txBody>
          <a:bodyPr>
            <a:normAutofit/>
          </a:bodyPr>
          <a:lstStyle/>
          <a:p>
            <a:pPr lvl="0"/>
            <a:r>
              <a:rPr lang="en-US" sz="3200" dirty="0" smtClean="0">
                <a:latin typeface="Myriad Pro" charset="0"/>
                <a:ea typeface="Myriad Pro" charset="0"/>
                <a:cs typeface="Myriad Pro" charset="0"/>
              </a:rPr>
              <a:t>CHE Lessons for Adults</a:t>
            </a:r>
          </a:p>
          <a:p>
            <a:pPr lvl="0"/>
            <a:r>
              <a:rPr lang="en-US" sz="3200" dirty="0" smtClean="0">
                <a:latin typeface="Myriad Pro" charset="0"/>
                <a:ea typeface="Myriad Pro" charset="0"/>
                <a:cs typeface="Myriad Pro" charset="0"/>
              </a:rPr>
              <a:t>CHE Lessons for Children</a:t>
            </a:r>
          </a:p>
          <a:p>
            <a:pPr lvl="0"/>
            <a:r>
              <a:rPr lang="en-US" sz="3200" dirty="0" smtClean="0">
                <a:latin typeface="Myriad Pro" charset="0"/>
                <a:ea typeface="Myriad Pro" charset="0"/>
                <a:cs typeface="Myriad Pro" charset="0"/>
              </a:rPr>
              <a:t>CHE Programs FOR Schools</a:t>
            </a:r>
          </a:p>
          <a:p>
            <a:pPr lvl="0"/>
            <a:r>
              <a:rPr lang="en-US" sz="3200" dirty="0" smtClean="0">
                <a:latin typeface="Myriad Pro" charset="0"/>
                <a:ea typeface="Myriad Pro" charset="0"/>
                <a:cs typeface="Myriad Pro" charset="0"/>
              </a:rPr>
              <a:t>All Lessons and Programs can be adapted to meet the needs of your community. </a:t>
            </a:r>
            <a:endParaRPr lang="en-US" sz="3200" dirty="0">
              <a:latin typeface="Myriad Pro" charset="0"/>
              <a:ea typeface="Myriad Pro" charset="0"/>
              <a:cs typeface="Myriad Pro" charset="0"/>
            </a:endParaRPr>
          </a:p>
        </p:txBody>
      </p:sp>
      <p:pic>
        <p:nvPicPr>
          <p:cNvPr id="71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34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52500" y="0"/>
            <a:ext cx="10287000" cy="6858000"/>
          </a:xfrm>
          <a:prstGeom prst="rect">
            <a:avLst/>
          </a:prstGeom>
        </p:spPr>
      </p:pic>
    </p:spTree>
    <p:extLst>
      <p:ext uri="{BB962C8B-B14F-4D97-AF65-F5344CB8AC3E}">
        <p14:creationId xmlns:p14="http://schemas.microsoft.com/office/powerpoint/2010/main" val="1764030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52500" y="0"/>
            <a:ext cx="10287000" cy="6858000"/>
          </a:xfrm>
          <a:prstGeom prst="rect">
            <a:avLst/>
          </a:prstGeom>
        </p:spPr>
      </p:pic>
    </p:spTree>
    <p:extLst>
      <p:ext uri="{BB962C8B-B14F-4D97-AF65-F5344CB8AC3E}">
        <p14:creationId xmlns:p14="http://schemas.microsoft.com/office/powerpoint/2010/main" val="1198063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9650" y="0"/>
            <a:ext cx="10172700" cy="6858000"/>
          </a:xfrm>
          <a:prstGeom prst="rect">
            <a:avLst/>
          </a:prstGeom>
        </p:spPr>
      </p:pic>
    </p:spTree>
    <p:extLst>
      <p:ext uri="{BB962C8B-B14F-4D97-AF65-F5344CB8AC3E}">
        <p14:creationId xmlns:p14="http://schemas.microsoft.com/office/powerpoint/2010/main" val="2019237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63416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6" y="579864"/>
            <a:ext cx="10658592" cy="1258462"/>
          </a:xfrm>
        </p:spPr>
        <p:txBody>
          <a:bodyPr>
            <a:normAutofit/>
          </a:bodyPr>
          <a:lstStyle/>
          <a:p>
            <a:pPr fontAlgn="auto">
              <a:spcAft>
                <a:spcPts val="0"/>
              </a:spcAft>
              <a:defRPr/>
            </a:pPr>
            <a:r>
              <a:rPr lang="en-US" dirty="0" smtClean="0">
                <a:latin typeface="Myriad Pro" charset="0"/>
                <a:ea typeface="Myriad Pro" charset="0"/>
                <a:cs typeface="Myriad Pro" charset="0"/>
              </a:rPr>
              <a:t>What is CHE? </a:t>
            </a:r>
            <a:endParaRPr lang="en-US" dirty="0">
              <a:latin typeface="Myriad Pro" charset="0"/>
              <a:ea typeface="Myriad Pro" charset="0"/>
              <a:cs typeface="Myriad Pro" charset="0"/>
            </a:endParaRPr>
          </a:p>
        </p:txBody>
      </p:sp>
      <p:sp>
        <p:nvSpPr>
          <p:cNvPr id="3" name="Content Placeholder 2"/>
          <p:cNvSpPr>
            <a:spLocks noGrp="1"/>
          </p:cNvSpPr>
          <p:nvPr>
            <p:ph sz="quarter" idx="13"/>
          </p:nvPr>
        </p:nvSpPr>
        <p:spPr>
          <a:xfrm>
            <a:off x="685800" y="2063750"/>
            <a:ext cx="10394950" cy="3311525"/>
          </a:xfrm>
        </p:spPr>
        <p:txBody>
          <a:bodyPr/>
          <a:lstStyle/>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Community Health Education or Community Health Evangelism</a:t>
            </a:r>
          </a:p>
          <a:p>
            <a:pPr fontAlgn="auto">
              <a:spcAft>
                <a:spcPts val="0"/>
              </a:spcAft>
              <a:buFont typeface="Arial" panose="020B0604020202020204" pitchFamily="34" charset="0"/>
              <a:buChar char="•"/>
              <a:defRPr/>
            </a:pPr>
            <a:r>
              <a:rPr lang="en-US" dirty="0">
                <a:latin typeface="Myriad Pro" charset="0"/>
                <a:ea typeface="Myriad Pro" charset="0"/>
                <a:cs typeface="Myriad Pro" charset="0"/>
              </a:rPr>
              <a:t>CHE equips communities to identify needs and mobilize resources to achieve positive, sustainable transformation. </a:t>
            </a:r>
            <a:endParaRPr lang="en-US" dirty="0" smtClean="0">
              <a:latin typeface="Myriad Pro" charset="0"/>
              <a:ea typeface="Myriad Pro" charset="0"/>
              <a:cs typeface="Myriad Pro" charset="0"/>
            </a:endParaRPr>
          </a:p>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For </a:t>
            </a:r>
            <a:r>
              <a:rPr lang="en-US" dirty="0">
                <a:latin typeface="Myriad Pro" charset="0"/>
                <a:ea typeface="Myriad Pro" charset="0"/>
                <a:cs typeface="Myriad Pro" charset="0"/>
              </a:rPr>
              <a:t>More information on CHE: </a:t>
            </a:r>
            <a:r>
              <a:rPr lang="en-US" dirty="0" err="1">
                <a:latin typeface="Myriad Pro" charset="0"/>
                <a:ea typeface="Myriad Pro" charset="0"/>
                <a:cs typeface="Myriad Pro" charset="0"/>
              </a:rPr>
              <a:t>www.chenetwork.org</a:t>
            </a:r>
            <a:endParaRPr lang="en-US" dirty="0">
              <a:latin typeface="Myriad Pro" charset="0"/>
              <a:ea typeface="Myriad Pro" charset="0"/>
              <a:cs typeface="Myriad Pro" charset="0"/>
            </a:endParaRPr>
          </a:p>
        </p:txBody>
      </p:sp>
      <p:pic>
        <p:nvPicPr>
          <p:cNvPr id="71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144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6" y="579864"/>
            <a:ext cx="10658592" cy="1258462"/>
          </a:xfrm>
        </p:spPr>
        <p:txBody>
          <a:bodyPr>
            <a:normAutofit/>
          </a:bodyPr>
          <a:lstStyle/>
          <a:p>
            <a:pPr fontAlgn="auto">
              <a:spcAft>
                <a:spcPts val="0"/>
              </a:spcAft>
              <a:defRPr/>
            </a:pPr>
            <a:r>
              <a:rPr lang="en-US" dirty="0" smtClean="0">
                <a:latin typeface="Myriad Pro" charset="0"/>
                <a:ea typeface="Myriad Pro" charset="0"/>
                <a:cs typeface="Myriad Pro" charset="0"/>
              </a:rPr>
              <a:t>What is CHE? </a:t>
            </a:r>
            <a:endParaRPr lang="en-US" dirty="0">
              <a:latin typeface="Myriad Pro" charset="0"/>
              <a:ea typeface="Myriad Pro" charset="0"/>
              <a:cs typeface="Myriad Pro" charset="0"/>
            </a:endParaRPr>
          </a:p>
        </p:txBody>
      </p:sp>
      <p:sp>
        <p:nvSpPr>
          <p:cNvPr id="3" name="Content Placeholder 2"/>
          <p:cNvSpPr>
            <a:spLocks noGrp="1"/>
          </p:cNvSpPr>
          <p:nvPr>
            <p:ph sz="quarter" idx="13"/>
          </p:nvPr>
        </p:nvSpPr>
        <p:spPr>
          <a:xfrm>
            <a:off x="685800" y="2063750"/>
            <a:ext cx="10394950" cy="3311525"/>
          </a:xfrm>
        </p:spPr>
        <p:txBody>
          <a:bodyPr/>
          <a:lstStyle/>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Community Health Education or Community Health Evangelism</a:t>
            </a:r>
          </a:p>
          <a:p>
            <a:pPr fontAlgn="auto">
              <a:spcAft>
                <a:spcPts val="0"/>
              </a:spcAft>
              <a:buFont typeface="Arial" panose="020B0604020202020204" pitchFamily="34" charset="0"/>
              <a:buChar char="•"/>
              <a:defRPr/>
            </a:pPr>
            <a:r>
              <a:rPr lang="en-US" dirty="0">
                <a:latin typeface="Myriad Pro" charset="0"/>
                <a:ea typeface="Myriad Pro" charset="0"/>
                <a:cs typeface="Myriad Pro" charset="0"/>
              </a:rPr>
              <a:t>CHE equips communities to identify needs and mobilize resources to achieve positive, sustainable transformation. </a:t>
            </a:r>
            <a:endParaRPr lang="en-US" dirty="0" smtClean="0">
              <a:latin typeface="Myriad Pro" charset="0"/>
              <a:ea typeface="Myriad Pro" charset="0"/>
              <a:cs typeface="Myriad Pro" charset="0"/>
            </a:endParaRPr>
          </a:p>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For </a:t>
            </a:r>
            <a:r>
              <a:rPr lang="en-US" dirty="0">
                <a:latin typeface="Myriad Pro" charset="0"/>
                <a:ea typeface="Myriad Pro" charset="0"/>
                <a:cs typeface="Myriad Pro" charset="0"/>
              </a:rPr>
              <a:t>More information on CHE: </a:t>
            </a:r>
            <a:r>
              <a:rPr lang="en-US" dirty="0" smtClean="0">
                <a:latin typeface="Myriad Pro" charset="0"/>
                <a:ea typeface="Myriad Pro" charset="0"/>
                <a:cs typeface="Myriad Pro" charset="0"/>
                <a:hlinkClick r:id="rId2"/>
              </a:rPr>
              <a:t>www.chenetwork.org</a:t>
            </a:r>
            <a:endParaRPr lang="en-US" dirty="0" smtClean="0">
              <a:latin typeface="Myriad Pro" charset="0"/>
              <a:ea typeface="Myriad Pro" charset="0"/>
              <a:cs typeface="Myriad Pro" charset="0"/>
            </a:endParaRPr>
          </a:p>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AFM’s Fire Safety and Prevention Lessons and Programs are designed to Allow community Members to identify their own programs and solutions to reduce the risk of fires in homes, businesses, Schools and the Community.</a:t>
            </a:r>
            <a:endParaRPr lang="en-US" dirty="0">
              <a:latin typeface="Myriad Pro" charset="0"/>
              <a:ea typeface="Myriad Pro" charset="0"/>
              <a:cs typeface="Myriad Pro" charset="0"/>
            </a:endParaRPr>
          </a:p>
        </p:txBody>
      </p:sp>
      <p:pic>
        <p:nvPicPr>
          <p:cNvPr id="71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994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6" y="579864"/>
            <a:ext cx="10658592" cy="1258462"/>
          </a:xfrm>
        </p:spPr>
        <p:txBody>
          <a:bodyPr>
            <a:normAutofit/>
          </a:bodyPr>
          <a:lstStyle/>
          <a:p>
            <a:pPr fontAlgn="auto">
              <a:spcAft>
                <a:spcPts val="0"/>
              </a:spcAft>
              <a:defRPr/>
            </a:pPr>
            <a:r>
              <a:rPr lang="en-US" dirty="0" smtClean="0">
                <a:latin typeface="Myriad Pro" charset="0"/>
                <a:ea typeface="Myriad Pro" charset="0"/>
                <a:cs typeface="Myriad Pro" charset="0"/>
              </a:rPr>
              <a:t>An Example: </a:t>
            </a:r>
            <a:endParaRPr lang="en-US" dirty="0">
              <a:latin typeface="Myriad Pro" charset="0"/>
              <a:ea typeface="Myriad Pro" charset="0"/>
              <a:cs typeface="Myriad Pro" charset="0"/>
            </a:endParaRPr>
          </a:p>
        </p:txBody>
      </p:sp>
      <p:sp>
        <p:nvSpPr>
          <p:cNvPr id="3" name="Content Placeholder 2"/>
          <p:cNvSpPr>
            <a:spLocks noGrp="1"/>
          </p:cNvSpPr>
          <p:nvPr>
            <p:ph sz="quarter" idx="13"/>
          </p:nvPr>
        </p:nvSpPr>
        <p:spPr>
          <a:xfrm>
            <a:off x="685800" y="2063750"/>
            <a:ext cx="10394950" cy="3311525"/>
          </a:xfrm>
        </p:spPr>
        <p:txBody>
          <a:bodyPr anchor="t">
            <a:normAutofit/>
          </a:bodyPr>
          <a:lstStyle/>
          <a:p>
            <a:pPr marL="0" indent="0">
              <a:buNone/>
            </a:pPr>
            <a:r>
              <a:rPr lang="en-US" sz="4800" dirty="0">
                <a:latin typeface="Myriad Pro" charset="0"/>
                <a:ea typeface="Myriad Pro" charset="0"/>
                <a:cs typeface="Myriad Pro" charset="0"/>
              </a:rPr>
              <a:t>Safe use </a:t>
            </a:r>
            <a:r>
              <a:rPr lang="en-US" sz="4800">
                <a:latin typeface="Myriad Pro" charset="0"/>
                <a:ea typeface="Myriad Pro" charset="0"/>
                <a:cs typeface="Myriad Pro" charset="0"/>
              </a:rPr>
              <a:t>of </a:t>
            </a:r>
            <a:r>
              <a:rPr lang="en-US" sz="4800" smtClean="0">
                <a:latin typeface="Myriad Pro" charset="0"/>
                <a:ea typeface="Myriad Pro" charset="0"/>
                <a:cs typeface="Myriad Pro" charset="0"/>
              </a:rPr>
              <a:t>Electricity</a:t>
            </a:r>
            <a:endParaRPr lang="en-US" sz="4800" dirty="0">
              <a:latin typeface="Myriad Pro" charset="0"/>
              <a:ea typeface="Myriad Pro" charset="0"/>
              <a:cs typeface="Myriad Pro" charset="0"/>
            </a:endParaRPr>
          </a:p>
        </p:txBody>
      </p:sp>
      <p:pic>
        <p:nvPicPr>
          <p:cNvPr id="71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19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04538" y="365761"/>
            <a:ext cx="6793670" cy="5096256"/>
          </a:xfrm>
        </p:spPr>
        <p:txBody>
          <a:bodyPr>
            <a:normAutofit fontScale="92500" lnSpcReduction="20000"/>
          </a:bodyPr>
          <a:lstStyle/>
          <a:p>
            <a:pPr marL="0" indent="0">
              <a:buNone/>
            </a:pPr>
            <a:r>
              <a:rPr lang="en-US" b="1" dirty="0">
                <a:latin typeface="Myriad Pro" charset="0"/>
                <a:ea typeface="Myriad Pro" charset="0"/>
                <a:cs typeface="Myriad Pro" charset="0"/>
              </a:rPr>
              <a:t>Mission:  </a:t>
            </a:r>
            <a:endParaRPr lang="en-US" dirty="0">
              <a:latin typeface="Myriad Pro" charset="0"/>
              <a:ea typeface="Myriad Pro" charset="0"/>
              <a:cs typeface="Myriad Pro" charset="0"/>
            </a:endParaRPr>
          </a:p>
          <a:p>
            <a:pPr marL="0" indent="0">
              <a:buNone/>
            </a:pPr>
            <a:r>
              <a:rPr lang="en-US" dirty="0">
                <a:latin typeface="Myriad Pro" charset="0"/>
                <a:ea typeface="Myriad Pro" charset="0"/>
                <a:cs typeface="Myriad Pro" charset="0"/>
              </a:rPr>
              <a:t>Africa Fire Mission is a 501(c)(3) committed to increasing the sustainable capacity of fire departments across Africa.  We accomplish this through training, empowerment, support and encouragement</a:t>
            </a:r>
          </a:p>
          <a:p>
            <a:pPr marL="0" indent="0" algn="ctr">
              <a:buNone/>
            </a:pPr>
            <a:r>
              <a:rPr lang="en-US" b="1" dirty="0" smtClean="0">
                <a:latin typeface="Myriad Pro" charset="0"/>
                <a:ea typeface="Myriad Pro" charset="0"/>
                <a:cs typeface="Myriad Pro" charset="0"/>
              </a:rPr>
              <a:t>Train</a:t>
            </a:r>
            <a:endParaRPr lang="en-US" dirty="0" smtClean="0">
              <a:latin typeface="Myriad Pro" charset="0"/>
              <a:ea typeface="Myriad Pro" charset="0"/>
              <a:cs typeface="Myriad Pro" charset="0"/>
            </a:endParaRPr>
          </a:p>
          <a:p>
            <a:pPr marL="0" indent="0" algn="ctr">
              <a:buNone/>
            </a:pPr>
            <a:r>
              <a:rPr lang="en-US" b="1" dirty="0" smtClean="0">
                <a:latin typeface="Myriad Pro" charset="0"/>
                <a:ea typeface="Myriad Pro" charset="0"/>
                <a:cs typeface="Myriad Pro" charset="0"/>
              </a:rPr>
              <a:t>Empower</a:t>
            </a:r>
            <a:endParaRPr lang="en-US" dirty="0" smtClean="0">
              <a:latin typeface="Myriad Pro" charset="0"/>
              <a:ea typeface="Myriad Pro" charset="0"/>
              <a:cs typeface="Myriad Pro" charset="0"/>
            </a:endParaRPr>
          </a:p>
          <a:p>
            <a:pPr marL="0" indent="0" algn="ctr">
              <a:buNone/>
            </a:pPr>
            <a:r>
              <a:rPr lang="en-US" b="1" dirty="0" smtClean="0">
                <a:latin typeface="Myriad Pro" charset="0"/>
                <a:ea typeface="Myriad Pro" charset="0"/>
                <a:cs typeface="Myriad Pro" charset="0"/>
              </a:rPr>
              <a:t>Support</a:t>
            </a:r>
            <a:endParaRPr lang="en-US" dirty="0" smtClean="0">
              <a:latin typeface="Myriad Pro" charset="0"/>
              <a:ea typeface="Myriad Pro" charset="0"/>
              <a:cs typeface="Myriad Pro" charset="0"/>
            </a:endParaRPr>
          </a:p>
          <a:p>
            <a:pPr marL="0" indent="0" algn="ctr">
              <a:buNone/>
            </a:pPr>
            <a:r>
              <a:rPr lang="en-US" b="1" dirty="0" smtClean="0">
                <a:latin typeface="Myriad Pro" charset="0"/>
                <a:ea typeface="Myriad Pro" charset="0"/>
                <a:cs typeface="Myriad Pro" charset="0"/>
              </a:rPr>
              <a:t>Encourage</a:t>
            </a:r>
            <a:endParaRPr lang="en-US" dirty="0" smtClean="0">
              <a:latin typeface="Myriad Pro" charset="0"/>
              <a:ea typeface="Myriad Pro" charset="0"/>
              <a:cs typeface="Myriad Pro" charset="0"/>
            </a:endParaRPr>
          </a:p>
          <a:p>
            <a:pPr marL="0" indent="0">
              <a:buNone/>
            </a:pPr>
            <a:r>
              <a:rPr lang="en-US" b="1" dirty="0" smtClean="0">
                <a:latin typeface="Myriad Pro" charset="0"/>
                <a:ea typeface="Myriad Pro" charset="0"/>
                <a:cs typeface="Myriad Pro" charset="0"/>
              </a:rPr>
              <a:t>Core </a:t>
            </a:r>
            <a:r>
              <a:rPr lang="en-US" b="1" dirty="0">
                <a:latin typeface="Myriad Pro" charset="0"/>
                <a:ea typeface="Myriad Pro" charset="0"/>
                <a:cs typeface="Myriad Pro" charset="0"/>
              </a:rPr>
              <a:t>Values:   </a:t>
            </a:r>
            <a:endParaRPr lang="en-US" dirty="0">
              <a:latin typeface="Myriad Pro" charset="0"/>
              <a:ea typeface="Myriad Pro" charset="0"/>
              <a:cs typeface="Myriad Pro" charset="0"/>
            </a:endParaRPr>
          </a:p>
          <a:p>
            <a:pPr marL="0" indent="0">
              <a:buNone/>
            </a:pPr>
            <a:r>
              <a:rPr lang="en-US" i="1" dirty="0">
                <a:latin typeface="Myriad Pro" charset="0"/>
                <a:ea typeface="Myriad Pro" charset="0"/>
                <a:cs typeface="Myriad Pro" charset="0"/>
              </a:rPr>
              <a:t>+ Partnership   + Community Ownership + Development  </a:t>
            </a:r>
            <a:endParaRPr lang="en-US" dirty="0">
              <a:latin typeface="Myriad Pro" charset="0"/>
              <a:ea typeface="Myriad Pro" charset="0"/>
              <a:cs typeface="Myriad Pro" charset="0"/>
            </a:endParaRPr>
          </a:p>
          <a:p>
            <a:pPr marL="0" indent="0">
              <a:buNone/>
            </a:pPr>
            <a:r>
              <a:rPr lang="en-US" i="1" dirty="0">
                <a:latin typeface="Myriad Pro" charset="0"/>
                <a:ea typeface="Myriad Pro" charset="0"/>
                <a:cs typeface="Myriad Pro" charset="0"/>
              </a:rPr>
              <a:t>+ Transformation + Sustainability + Advocacy + Innovation</a:t>
            </a:r>
            <a:endParaRPr lang="en-US" dirty="0">
              <a:latin typeface="Myriad Pro" charset="0"/>
              <a:ea typeface="Myriad Pro" charset="0"/>
              <a:cs typeface="Myriad Pro" charset="0"/>
            </a:endParaRPr>
          </a:p>
          <a:p>
            <a:pPr marL="0" indent="0">
              <a:buNone/>
            </a:pPr>
            <a:endParaRPr lang="en-US" dirty="0">
              <a:latin typeface="Myriad Pro" charset="0"/>
              <a:ea typeface="Myriad Pro" charset="0"/>
              <a:cs typeface="Myriad Pro"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395841"/>
            <a:ext cx="4919663" cy="3689747"/>
          </a:xfrm>
          <a:prstGeom prst="rect">
            <a:avLst/>
          </a:prstGeom>
        </p:spPr>
      </p:pic>
    </p:spTree>
    <p:extLst>
      <p:ext uri="{BB962C8B-B14F-4D97-AF65-F5344CB8AC3E}">
        <p14:creationId xmlns:p14="http://schemas.microsoft.com/office/powerpoint/2010/main" val="1122107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6" y="579864"/>
            <a:ext cx="10658592" cy="1258462"/>
          </a:xfrm>
        </p:spPr>
        <p:txBody>
          <a:bodyPr>
            <a:normAutofit fontScale="90000"/>
          </a:bodyPr>
          <a:lstStyle/>
          <a:p>
            <a:pPr fontAlgn="auto">
              <a:spcAft>
                <a:spcPts val="0"/>
              </a:spcAft>
              <a:defRPr/>
            </a:pPr>
            <a:r>
              <a:rPr lang="en-US" dirty="0" smtClean="0">
                <a:latin typeface="Myriad Pro" charset="0"/>
                <a:ea typeface="Myriad Pro" charset="0"/>
                <a:cs typeface="Myriad Pro" charset="0"/>
              </a:rPr>
              <a:t>What’s the impact of Effective Community Fire Safety and Prevention programs? </a:t>
            </a:r>
            <a:endParaRPr lang="en-US" dirty="0">
              <a:latin typeface="Myriad Pro" charset="0"/>
              <a:ea typeface="Myriad Pro" charset="0"/>
              <a:cs typeface="Myriad Pro" charset="0"/>
            </a:endParaRPr>
          </a:p>
        </p:txBody>
      </p:sp>
      <p:pic>
        <p:nvPicPr>
          <p:cNvPr id="71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3"/>
          </p:nvPr>
        </p:nvSpPr>
        <p:spPr/>
        <p:txBody>
          <a:bodyPr/>
          <a:lstStyle/>
          <a:p>
            <a:r>
              <a:rPr lang="en-US" dirty="0" err="1" smtClean="0">
                <a:latin typeface="Myriad Pro" charset="0"/>
                <a:ea typeface="Myriad Pro" charset="0"/>
                <a:cs typeface="Myriad Pro" charset="0"/>
              </a:rPr>
              <a:t>YouR</a:t>
            </a:r>
            <a:r>
              <a:rPr lang="en-US" dirty="0" smtClean="0">
                <a:latin typeface="Myriad Pro" charset="0"/>
                <a:ea typeface="Myriad Pro" charset="0"/>
                <a:cs typeface="Myriad Pro" charset="0"/>
              </a:rPr>
              <a:t> Community</a:t>
            </a:r>
          </a:p>
          <a:p>
            <a:r>
              <a:rPr lang="en-US" dirty="0" smtClean="0">
                <a:latin typeface="Myriad Pro" charset="0"/>
                <a:ea typeface="Myriad Pro" charset="0"/>
                <a:cs typeface="Myriad Pro" charset="0"/>
              </a:rPr>
              <a:t>An Example from Kenya</a:t>
            </a:r>
          </a:p>
        </p:txBody>
      </p:sp>
    </p:spTree>
    <p:extLst>
      <p:ext uri="{BB962C8B-B14F-4D97-AF65-F5344CB8AC3E}">
        <p14:creationId xmlns:p14="http://schemas.microsoft.com/office/powerpoint/2010/main" val="1249910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75" y="0"/>
            <a:ext cx="6516688"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extBox 2"/>
          <p:cNvSpPr txBox="1">
            <a:spLocks noChangeArrowheads="1"/>
          </p:cNvSpPr>
          <p:nvPr/>
        </p:nvSpPr>
        <p:spPr bwMode="auto">
          <a:xfrm>
            <a:off x="2746375" y="3694113"/>
            <a:ext cx="6516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charset="0"/>
              </a:defRPr>
            </a:lvl1pPr>
            <a:lvl2pPr marL="742950" indent="-285750">
              <a:defRPr>
                <a:solidFill>
                  <a:schemeClr val="tx1"/>
                </a:solidFill>
                <a:latin typeface="Impact" charset="0"/>
              </a:defRPr>
            </a:lvl2pPr>
            <a:lvl3pPr marL="1143000" indent="-228600">
              <a:defRPr>
                <a:solidFill>
                  <a:schemeClr val="tx1"/>
                </a:solidFill>
                <a:latin typeface="Impact" charset="0"/>
              </a:defRPr>
            </a:lvl3pPr>
            <a:lvl4pPr marL="1600200" indent="-228600">
              <a:defRPr>
                <a:solidFill>
                  <a:schemeClr val="tx1"/>
                </a:solidFill>
                <a:latin typeface="Impact" charset="0"/>
              </a:defRPr>
            </a:lvl4pPr>
            <a:lvl5pPr marL="2057400" indent="-228600">
              <a:defRPr>
                <a:solidFill>
                  <a:schemeClr val="tx1"/>
                </a:solidFill>
                <a:latin typeface="Impact" charset="0"/>
              </a:defRPr>
            </a:lvl5pPr>
            <a:lvl6pPr marL="2514600" indent="-228600" defTabSz="457200" fontAlgn="base">
              <a:spcBef>
                <a:spcPct val="0"/>
              </a:spcBef>
              <a:spcAft>
                <a:spcPct val="0"/>
              </a:spcAft>
              <a:defRPr>
                <a:solidFill>
                  <a:schemeClr val="tx1"/>
                </a:solidFill>
                <a:latin typeface="Impact" charset="0"/>
              </a:defRPr>
            </a:lvl6pPr>
            <a:lvl7pPr marL="2971800" indent="-228600" defTabSz="457200" fontAlgn="base">
              <a:spcBef>
                <a:spcPct val="0"/>
              </a:spcBef>
              <a:spcAft>
                <a:spcPct val="0"/>
              </a:spcAft>
              <a:defRPr>
                <a:solidFill>
                  <a:schemeClr val="tx1"/>
                </a:solidFill>
                <a:latin typeface="Impact" charset="0"/>
              </a:defRPr>
            </a:lvl7pPr>
            <a:lvl8pPr marL="3429000" indent="-228600" defTabSz="457200" fontAlgn="base">
              <a:spcBef>
                <a:spcPct val="0"/>
              </a:spcBef>
              <a:spcAft>
                <a:spcPct val="0"/>
              </a:spcAft>
              <a:defRPr>
                <a:solidFill>
                  <a:schemeClr val="tx1"/>
                </a:solidFill>
                <a:latin typeface="Impact" charset="0"/>
              </a:defRPr>
            </a:lvl8pPr>
            <a:lvl9pPr marL="3886200" indent="-228600" defTabSz="457200" fontAlgn="base">
              <a:spcBef>
                <a:spcPct val="0"/>
              </a:spcBef>
              <a:spcAft>
                <a:spcPct val="0"/>
              </a:spcAft>
              <a:defRPr>
                <a:solidFill>
                  <a:schemeClr val="tx1"/>
                </a:solidFill>
                <a:latin typeface="Impact" charset="0"/>
              </a:defRPr>
            </a:lvl9pPr>
          </a:lstStyle>
          <a:p>
            <a:pPr algn="ctr" eaLnBrk="1" hangingPunct="1"/>
            <a:r>
              <a:rPr lang="en-US" altLang="x-none">
                <a:latin typeface="Myriad Pro" charset="0"/>
                <a:ea typeface="Myriad Pro" charset="0"/>
                <a:cs typeface="Myriad Pro" charset="0"/>
                <a:hlinkClick r:id="rId3"/>
              </a:rPr>
              <a:t>www.AfricaFireMission.org</a:t>
            </a:r>
            <a:endParaRPr lang="en-US" altLang="x-none">
              <a:latin typeface="Myriad Pro" charset="0"/>
              <a:ea typeface="Myriad Pro" charset="0"/>
              <a:cs typeface="Myriad Pro" charset="0"/>
            </a:endParaRPr>
          </a:p>
          <a:p>
            <a:pPr algn="ctr" eaLnBrk="1" hangingPunct="1"/>
            <a:endParaRPr lang="en-US" altLang="x-none">
              <a:latin typeface="Myriad Pro" charset="0"/>
              <a:ea typeface="Myriad Pro" charset="0"/>
              <a:cs typeface="Myriad Pro" charset="0"/>
            </a:endParaRPr>
          </a:p>
          <a:p>
            <a:pPr algn="ctr" eaLnBrk="1" hangingPunct="1"/>
            <a:endParaRPr lang="en-US" altLang="x-none">
              <a:latin typeface="Myriad Pro" charset="0"/>
              <a:ea typeface="Myriad Pro" charset="0"/>
              <a:cs typeface="Myriad Pro" charset="0"/>
            </a:endParaRPr>
          </a:p>
        </p:txBody>
      </p:sp>
      <p:pic>
        <p:nvPicPr>
          <p:cNvPr id="819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1613" y="45624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1023" y="459078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99919" y="4556536"/>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6819" y="4556536"/>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53463" y="4587287"/>
            <a:ext cx="609600" cy="60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ktop/Screen%20Shot%202018-01-04%20at%205.47.56%20PM.png"/>
          <p:cNvPicPr/>
          <p:nvPr/>
        </p:nvPicPr>
        <p:blipFill>
          <a:blip r:embed="rId2">
            <a:extLst>
              <a:ext uri="{28A0092B-C50C-407E-A947-70E740481C1C}">
                <a14:useLocalDpi xmlns:a14="http://schemas.microsoft.com/office/drawing/2010/main" val="0"/>
              </a:ext>
            </a:extLst>
          </a:blip>
          <a:srcRect/>
          <a:stretch>
            <a:fillRect/>
          </a:stretch>
        </p:blipFill>
        <p:spPr bwMode="auto">
          <a:xfrm>
            <a:off x="1328035" y="184773"/>
            <a:ext cx="9012044" cy="5656534"/>
          </a:xfrm>
          <a:prstGeom prst="rect">
            <a:avLst/>
          </a:prstGeom>
          <a:noFill/>
          <a:ln>
            <a:noFill/>
          </a:ln>
        </p:spPr>
      </p:pic>
    </p:spTree>
    <p:extLst>
      <p:ext uri="{BB962C8B-B14F-4D97-AF65-F5344CB8AC3E}">
        <p14:creationId xmlns:p14="http://schemas.microsoft.com/office/powerpoint/2010/main" val="58389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charset="0"/>
                <a:ea typeface="Myriad Pro" charset="0"/>
                <a:cs typeface="Myriad Pro" charset="0"/>
              </a:rPr>
              <a:t>Introductions </a:t>
            </a:r>
            <a:r>
              <a:rPr lang="mr-IN" dirty="0" smtClean="0">
                <a:latin typeface="Myriad Pro" charset="0"/>
                <a:ea typeface="Myriad Pro" charset="0"/>
                <a:cs typeface="Myriad Pro" charset="0"/>
              </a:rPr>
              <a:t>–</a:t>
            </a:r>
            <a:r>
              <a:rPr lang="en-US" dirty="0" smtClean="0">
                <a:latin typeface="Myriad Pro" charset="0"/>
                <a:ea typeface="Myriad Pro" charset="0"/>
                <a:cs typeface="Myriad Pro" charset="0"/>
              </a:rPr>
              <a:t> AFM Team</a:t>
            </a:r>
            <a:endParaRPr lang="en-US" dirty="0">
              <a:latin typeface="Myriad Pro" charset="0"/>
              <a:ea typeface="Myriad Pro" charset="0"/>
              <a:cs typeface="Myriad Pro" charset="0"/>
            </a:endParaRPr>
          </a:p>
        </p:txBody>
      </p:sp>
      <p:sp>
        <p:nvSpPr>
          <p:cNvPr id="3" name="Content Placeholder 2"/>
          <p:cNvSpPr>
            <a:spLocks noGrp="1"/>
          </p:cNvSpPr>
          <p:nvPr>
            <p:ph sz="quarter" idx="13"/>
          </p:nvPr>
        </p:nvSpPr>
        <p:spPr>
          <a:xfrm>
            <a:off x="800511" y="1664733"/>
            <a:ext cx="10394707" cy="3744226"/>
          </a:xfrm>
        </p:spPr>
        <p:txBody>
          <a:bodyPr>
            <a:normAutofit fontScale="92500" lnSpcReduction="20000"/>
          </a:bodyPr>
          <a:lstStyle/>
          <a:p>
            <a:r>
              <a:rPr lang="en-US" sz="3600" dirty="0" smtClean="0">
                <a:latin typeface="Myriad Pro" charset="0"/>
                <a:ea typeface="Myriad Pro" charset="0"/>
                <a:cs typeface="Myriad Pro" charset="0"/>
              </a:rPr>
              <a:t>Nancy Moore</a:t>
            </a:r>
          </a:p>
          <a:p>
            <a:r>
              <a:rPr lang="en-US" sz="3600" dirty="0" smtClean="0">
                <a:latin typeface="Myriad Pro" charset="0"/>
                <a:ea typeface="Myriad Pro" charset="0"/>
                <a:cs typeface="Myriad Pro" charset="0"/>
              </a:rPr>
              <a:t>Craig Duck</a:t>
            </a:r>
          </a:p>
          <a:p>
            <a:r>
              <a:rPr lang="en-US" sz="3600" dirty="0" smtClean="0">
                <a:latin typeface="Myriad Pro" charset="0"/>
                <a:ea typeface="Myriad Pro" charset="0"/>
                <a:cs typeface="Myriad Pro" charset="0"/>
              </a:rPr>
              <a:t>Joe Elliott</a:t>
            </a:r>
          </a:p>
          <a:p>
            <a:r>
              <a:rPr lang="en-US" sz="3600" dirty="0" smtClean="0">
                <a:latin typeface="Myriad Pro" charset="0"/>
                <a:ea typeface="Myriad Pro" charset="0"/>
                <a:cs typeface="Myriad Pro" charset="0"/>
              </a:rPr>
              <a:t>Joe Hansen</a:t>
            </a:r>
          </a:p>
          <a:p>
            <a:r>
              <a:rPr lang="en-US" sz="3600" dirty="0" smtClean="0">
                <a:latin typeface="Myriad Pro" charset="0"/>
                <a:ea typeface="Myriad Pro" charset="0"/>
                <a:cs typeface="Myriad Pro" charset="0"/>
              </a:rPr>
              <a:t>Donovan Weber</a:t>
            </a:r>
          </a:p>
          <a:p>
            <a:r>
              <a:rPr lang="en-US" sz="3600" dirty="0" smtClean="0">
                <a:latin typeface="Myriad Pro" charset="0"/>
                <a:ea typeface="Myriad Pro" charset="0"/>
                <a:cs typeface="Myriad Pro" charset="0"/>
              </a:rPr>
              <a:t>Adam </a:t>
            </a:r>
            <a:r>
              <a:rPr lang="en-US" sz="3600" dirty="0" err="1" smtClean="0">
                <a:latin typeface="Myriad Pro" charset="0"/>
                <a:ea typeface="Myriad Pro" charset="0"/>
                <a:cs typeface="Myriad Pro" charset="0"/>
              </a:rPr>
              <a:t>WoLF</a:t>
            </a:r>
            <a:endParaRPr lang="en-US" sz="3600" dirty="0" smtClean="0">
              <a:latin typeface="Myriad Pro" charset="0"/>
              <a:ea typeface="Myriad Pro" charset="0"/>
              <a:cs typeface="Myriad Pro"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817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charset="0"/>
                <a:ea typeface="Myriad Pro" charset="0"/>
                <a:cs typeface="Myriad Pro" charset="0"/>
              </a:rPr>
              <a:t>Introductions</a:t>
            </a:r>
            <a:endParaRPr lang="en-US" dirty="0">
              <a:latin typeface="Myriad Pro" charset="0"/>
              <a:ea typeface="Myriad Pro" charset="0"/>
              <a:cs typeface="Myriad Pro" charset="0"/>
            </a:endParaRPr>
          </a:p>
        </p:txBody>
      </p:sp>
      <p:sp>
        <p:nvSpPr>
          <p:cNvPr id="3" name="Content Placeholder 2"/>
          <p:cNvSpPr>
            <a:spLocks noGrp="1"/>
          </p:cNvSpPr>
          <p:nvPr>
            <p:ph sz="quarter" idx="13"/>
          </p:nvPr>
        </p:nvSpPr>
        <p:spPr/>
        <p:txBody>
          <a:bodyPr>
            <a:normAutofit fontScale="85000" lnSpcReduction="20000"/>
          </a:bodyPr>
          <a:lstStyle/>
          <a:p>
            <a:r>
              <a:rPr lang="en-US" sz="3600" dirty="0" smtClean="0">
                <a:latin typeface="Myriad Pro" charset="0"/>
                <a:ea typeface="Myriad Pro" charset="0"/>
                <a:cs typeface="Myriad Pro" charset="0"/>
              </a:rPr>
              <a:t>Name</a:t>
            </a:r>
          </a:p>
          <a:p>
            <a:r>
              <a:rPr lang="en-US" sz="3600" dirty="0" smtClean="0">
                <a:latin typeface="Myriad Pro" charset="0"/>
                <a:ea typeface="Myriad Pro" charset="0"/>
                <a:cs typeface="Myriad Pro" charset="0"/>
              </a:rPr>
              <a:t>Rank</a:t>
            </a:r>
          </a:p>
          <a:p>
            <a:r>
              <a:rPr lang="en-US" sz="3600" dirty="0" smtClean="0">
                <a:latin typeface="Myriad Pro" charset="0"/>
                <a:ea typeface="Myriad Pro" charset="0"/>
                <a:cs typeface="Myriad Pro" charset="0"/>
              </a:rPr>
              <a:t>What has been your experience with Community Fire Safety and Prevention?</a:t>
            </a:r>
          </a:p>
          <a:p>
            <a:r>
              <a:rPr lang="en-US" sz="3600" dirty="0" smtClean="0">
                <a:latin typeface="Myriad Pro" charset="0"/>
                <a:ea typeface="Myriad Pro" charset="0"/>
                <a:cs typeface="Myriad Pro" charset="0"/>
              </a:rPr>
              <a:t>Is there any specific Technique or Skill that you would like to learn or practice today?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558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latin typeface="Myriad Pro" charset="0"/>
                <a:ea typeface="Myriad Pro" charset="0"/>
                <a:cs typeface="Myriad Pro" charset="0"/>
              </a:rPr>
              <a:t>Objectives</a:t>
            </a:r>
            <a:endParaRPr lang="en-US" dirty="0">
              <a:latin typeface="Myriad Pro" charset="0"/>
              <a:ea typeface="Myriad Pro" charset="0"/>
              <a:cs typeface="Myriad Pro" charset="0"/>
            </a:endParaRPr>
          </a:p>
        </p:txBody>
      </p:sp>
      <p:sp>
        <p:nvSpPr>
          <p:cNvPr id="3" name="Content Placeholder 2"/>
          <p:cNvSpPr>
            <a:spLocks noGrp="1"/>
          </p:cNvSpPr>
          <p:nvPr>
            <p:ph sz="quarter" idx="13"/>
          </p:nvPr>
        </p:nvSpPr>
        <p:spPr>
          <a:xfrm>
            <a:off x="685800" y="2063750"/>
            <a:ext cx="10394950" cy="3311525"/>
          </a:xfrm>
        </p:spPr>
        <p:txBody>
          <a:bodyPr/>
          <a:lstStyle/>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Review Current Community Fire Safety and Prevention Programs</a:t>
            </a:r>
          </a:p>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Identify opportunities to Expand Community Fire Safety and Prevention programs</a:t>
            </a:r>
          </a:p>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Review Community Health Education (CHE) teaching method.</a:t>
            </a:r>
          </a:p>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Review Lessons and Opportunities available from AFM</a:t>
            </a:r>
          </a:p>
          <a:p>
            <a:pPr fontAlgn="auto">
              <a:spcAft>
                <a:spcPts val="0"/>
              </a:spcAft>
              <a:buFont typeface="Arial" panose="020B0604020202020204" pitchFamily="34" charset="0"/>
              <a:buChar char="•"/>
              <a:defRPr/>
            </a:pPr>
            <a:r>
              <a:rPr lang="en-US" dirty="0" smtClean="0">
                <a:latin typeface="Myriad Pro" charset="0"/>
                <a:ea typeface="Myriad Pro" charset="0"/>
                <a:cs typeface="Myriad Pro" charset="0"/>
              </a:rPr>
              <a:t>Learn examples of the impact of Fire Safety and Prevention Programs in </a:t>
            </a:r>
            <a:r>
              <a:rPr lang="en-US" dirty="0" smtClean="0">
                <a:latin typeface="Myriad Pro" charset="0"/>
                <a:ea typeface="Myriad Pro" charset="0"/>
                <a:cs typeface="Myriad Pro" charset="0"/>
              </a:rPr>
              <a:t>US and Kenya</a:t>
            </a:r>
            <a:r>
              <a:rPr lang="en-US" dirty="0" smtClean="0">
                <a:latin typeface="Myriad Pro" charset="0"/>
                <a:ea typeface="Myriad Pro" charset="0"/>
                <a:cs typeface="Myriad Pro" charset="0"/>
              </a:rPr>
              <a:t>. </a:t>
            </a:r>
          </a:p>
          <a:p>
            <a:pPr fontAlgn="auto">
              <a:spcAft>
                <a:spcPts val="0"/>
              </a:spcAft>
              <a:buFont typeface="Arial" panose="020B0604020202020204" pitchFamily="34" charset="0"/>
              <a:buChar char="•"/>
              <a:defRPr/>
            </a:pPr>
            <a:endParaRPr lang="en-US" dirty="0">
              <a:latin typeface="Myriad Pro" charset="0"/>
              <a:ea typeface="Myriad Pro" charset="0"/>
              <a:cs typeface="Myriad Pro" charset="0"/>
            </a:endParaRPr>
          </a:p>
        </p:txBody>
      </p:sp>
      <p:pic>
        <p:nvPicPr>
          <p:cNvPr id="71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latin typeface="Myriad Pro" charset="0"/>
                <a:ea typeface="Myriad Pro" charset="0"/>
                <a:cs typeface="Myriad Pro" charset="0"/>
              </a:rPr>
              <a:t>What are examples of Community Fire Safety and Prevention Program s in Your Community? </a:t>
            </a:r>
            <a:endParaRPr lang="en-US" dirty="0">
              <a:latin typeface="Myriad Pro" charset="0"/>
              <a:ea typeface="Myriad Pro" charset="0"/>
              <a:cs typeface="Myriad Pro" charset="0"/>
            </a:endParaRPr>
          </a:p>
        </p:txBody>
      </p:sp>
      <p:pic>
        <p:nvPicPr>
          <p:cNvPr id="71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4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6" y="866274"/>
            <a:ext cx="8470231" cy="4042610"/>
          </a:xfrm>
        </p:spPr>
        <p:txBody>
          <a:bodyPr>
            <a:normAutofit fontScale="90000"/>
          </a:bodyPr>
          <a:lstStyle/>
          <a:p>
            <a:pPr fontAlgn="auto">
              <a:spcAft>
                <a:spcPts val="0"/>
              </a:spcAft>
              <a:defRPr/>
            </a:pPr>
            <a:r>
              <a:rPr lang="en-US" dirty="0" smtClean="0">
                <a:latin typeface="Myriad Pro" charset="0"/>
                <a:ea typeface="Myriad Pro" charset="0"/>
                <a:cs typeface="Myriad Pro" charset="0"/>
              </a:rPr>
              <a:t>How do you educate Children?</a:t>
            </a:r>
            <a:br>
              <a:rPr lang="en-US" dirty="0" smtClean="0">
                <a:latin typeface="Myriad Pro" charset="0"/>
                <a:ea typeface="Myriad Pro" charset="0"/>
                <a:cs typeface="Myriad Pro" charset="0"/>
              </a:rPr>
            </a:br>
            <a:r>
              <a:rPr lang="en-US" dirty="0">
                <a:latin typeface="Myriad Pro" charset="0"/>
                <a:ea typeface="Myriad Pro" charset="0"/>
                <a:cs typeface="Myriad Pro" charset="0"/>
              </a:rPr>
              <a:t/>
            </a:r>
            <a:br>
              <a:rPr lang="en-US" dirty="0">
                <a:latin typeface="Myriad Pro" charset="0"/>
                <a:ea typeface="Myriad Pro" charset="0"/>
                <a:cs typeface="Myriad Pro" charset="0"/>
              </a:rPr>
            </a:br>
            <a:r>
              <a:rPr lang="en-US" dirty="0">
                <a:latin typeface="Myriad Pro" charset="0"/>
                <a:ea typeface="Myriad Pro" charset="0"/>
                <a:cs typeface="Myriad Pro" charset="0"/>
              </a:rPr>
              <a:t>How Do you Educate Adults?</a:t>
            </a:r>
            <a:br>
              <a:rPr lang="en-US" dirty="0">
                <a:latin typeface="Myriad Pro" charset="0"/>
                <a:ea typeface="Myriad Pro" charset="0"/>
                <a:cs typeface="Myriad Pro" charset="0"/>
              </a:rPr>
            </a:br>
            <a:r>
              <a:rPr lang="en-US" dirty="0" smtClean="0">
                <a:latin typeface="Myriad Pro" charset="0"/>
                <a:ea typeface="Myriad Pro" charset="0"/>
                <a:cs typeface="Myriad Pro" charset="0"/>
              </a:rPr>
              <a:t/>
            </a:r>
            <a:br>
              <a:rPr lang="en-US" dirty="0" smtClean="0">
                <a:latin typeface="Myriad Pro" charset="0"/>
                <a:ea typeface="Myriad Pro" charset="0"/>
                <a:cs typeface="Myriad Pro" charset="0"/>
              </a:rPr>
            </a:br>
            <a:r>
              <a:rPr lang="en-US" dirty="0" smtClean="0">
                <a:latin typeface="Myriad Pro" charset="0"/>
                <a:ea typeface="Myriad Pro" charset="0"/>
                <a:cs typeface="Myriad Pro" charset="0"/>
              </a:rPr>
              <a:t/>
            </a:r>
            <a:br>
              <a:rPr lang="en-US" dirty="0" smtClean="0">
                <a:latin typeface="Myriad Pro" charset="0"/>
                <a:ea typeface="Myriad Pro" charset="0"/>
                <a:cs typeface="Myriad Pro" charset="0"/>
              </a:rPr>
            </a:br>
            <a:endParaRPr lang="en-US" dirty="0">
              <a:latin typeface="Myriad Pro" charset="0"/>
              <a:ea typeface="Myriad Pro" charset="0"/>
              <a:cs typeface="Myriad Pro" charset="0"/>
            </a:endParaRPr>
          </a:p>
        </p:txBody>
      </p:sp>
      <p:pic>
        <p:nvPicPr>
          <p:cNvPr id="71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263" y="-6312"/>
            <a:ext cx="4185737" cy="55790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464" y="2967335"/>
            <a:ext cx="3970420" cy="3970420"/>
          </a:xfrm>
          <a:prstGeom prst="rect">
            <a:avLst/>
          </a:prstGeom>
        </p:spPr>
      </p:pic>
    </p:spTree>
    <p:extLst>
      <p:ext uri="{BB962C8B-B14F-4D97-AF65-F5344CB8AC3E}">
        <p14:creationId xmlns:p14="http://schemas.microsoft.com/office/powerpoint/2010/main" val="8551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10396538" cy="1338146"/>
          </a:xfrm>
        </p:spPr>
        <p:txBody>
          <a:bodyPr>
            <a:normAutofit/>
          </a:bodyPr>
          <a:lstStyle/>
          <a:p>
            <a:pPr fontAlgn="auto">
              <a:spcAft>
                <a:spcPts val="0"/>
              </a:spcAft>
              <a:defRPr/>
            </a:pPr>
            <a:r>
              <a:rPr lang="en-US" dirty="0" smtClean="0">
                <a:latin typeface="Myriad Pro" charset="0"/>
                <a:ea typeface="Myriad Pro" charset="0"/>
                <a:cs typeface="Myriad Pro" charset="0"/>
              </a:rPr>
              <a:t>Lessons Available from AFM</a:t>
            </a:r>
            <a:endParaRPr lang="en-US" dirty="0">
              <a:latin typeface="Myriad Pro" charset="0"/>
              <a:ea typeface="Myriad Pro" charset="0"/>
              <a:cs typeface="Myriad Pro" charset="0"/>
            </a:endParaRPr>
          </a:p>
        </p:txBody>
      </p:sp>
      <p:sp>
        <p:nvSpPr>
          <p:cNvPr id="3" name="Content Placeholder 2"/>
          <p:cNvSpPr>
            <a:spLocks noGrp="1"/>
          </p:cNvSpPr>
          <p:nvPr>
            <p:ph sz="quarter" idx="13"/>
          </p:nvPr>
        </p:nvSpPr>
        <p:spPr>
          <a:xfrm>
            <a:off x="685800" y="1092820"/>
            <a:ext cx="10394950" cy="4795024"/>
          </a:xfrm>
        </p:spPr>
        <p:txBody>
          <a:bodyPr>
            <a:normAutofit fontScale="92500" lnSpcReduction="20000"/>
          </a:bodyPr>
          <a:lstStyle/>
          <a:p>
            <a:pPr lvl="0"/>
            <a:r>
              <a:rPr lang="en-US" dirty="0">
                <a:latin typeface="Myriad Pro" charset="0"/>
                <a:ea typeface="Myriad Pro" charset="0"/>
                <a:cs typeface="Myriad Pro" charset="0"/>
              </a:rPr>
              <a:t>Understand the dangers of fire and safe response when fires occur.</a:t>
            </a:r>
            <a:endParaRPr lang="en-US" sz="1800" dirty="0">
              <a:latin typeface="Myriad Pro" charset="0"/>
              <a:ea typeface="Myriad Pro" charset="0"/>
              <a:cs typeface="Myriad Pro" charset="0"/>
            </a:endParaRPr>
          </a:p>
          <a:p>
            <a:pPr lvl="0"/>
            <a:r>
              <a:rPr lang="en-US" b="1" dirty="0" smtClean="0">
                <a:latin typeface="Myriad Pro" charset="0"/>
                <a:ea typeface="Myriad Pro" charset="0"/>
                <a:cs typeface="Myriad Pro" charset="0"/>
              </a:rPr>
              <a:t>prevent</a:t>
            </a:r>
            <a:r>
              <a:rPr lang="en-US" dirty="0" smtClean="0">
                <a:latin typeface="Myriad Pro" charset="0"/>
                <a:ea typeface="Myriad Pro" charset="0"/>
                <a:cs typeface="Myriad Pro" charset="0"/>
              </a:rPr>
              <a:t> </a:t>
            </a:r>
            <a:r>
              <a:rPr lang="en-US" dirty="0">
                <a:latin typeface="Myriad Pro" charset="0"/>
                <a:ea typeface="Myriad Pro" charset="0"/>
                <a:cs typeface="Myriad Pro" charset="0"/>
              </a:rPr>
              <a:t>dangerous fires from</a:t>
            </a:r>
            <a:endParaRPr lang="en-US" sz="1800" dirty="0">
              <a:latin typeface="Myriad Pro" charset="0"/>
              <a:ea typeface="Myriad Pro" charset="0"/>
              <a:cs typeface="Myriad Pro" charset="0"/>
            </a:endParaRPr>
          </a:p>
          <a:p>
            <a:pPr lvl="1"/>
            <a:r>
              <a:rPr lang="en-US" dirty="0">
                <a:latin typeface="Myriad Pro" charset="0"/>
                <a:ea typeface="Myriad Pro" charset="0"/>
                <a:cs typeface="Myriad Pro" charset="0"/>
              </a:rPr>
              <a:t>Candles/lamps</a:t>
            </a:r>
            <a:endParaRPr lang="en-US" sz="1600" dirty="0">
              <a:latin typeface="Myriad Pro" charset="0"/>
              <a:ea typeface="Myriad Pro" charset="0"/>
              <a:cs typeface="Myriad Pro" charset="0"/>
            </a:endParaRPr>
          </a:p>
          <a:p>
            <a:pPr lvl="1"/>
            <a:r>
              <a:rPr lang="en-US" dirty="0">
                <a:latin typeface="Myriad Pro" charset="0"/>
                <a:ea typeface="Myriad Pro" charset="0"/>
                <a:cs typeface="Myriad Pro" charset="0"/>
              </a:rPr>
              <a:t>Cooking</a:t>
            </a:r>
            <a:endParaRPr lang="en-US" sz="1600" dirty="0">
              <a:latin typeface="Myriad Pro" charset="0"/>
              <a:ea typeface="Myriad Pro" charset="0"/>
              <a:cs typeface="Myriad Pro" charset="0"/>
            </a:endParaRPr>
          </a:p>
          <a:p>
            <a:pPr lvl="1"/>
            <a:r>
              <a:rPr lang="en-US" dirty="0">
                <a:latin typeface="Myriad Pro" charset="0"/>
                <a:ea typeface="Myriad Pro" charset="0"/>
                <a:cs typeface="Myriad Pro" charset="0"/>
              </a:rPr>
              <a:t>Electrical fires</a:t>
            </a:r>
            <a:endParaRPr lang="en-US" sz="1600" dirty="0">
              <a:latin typeface="Myriad Pro" charset="0"/>
              <a:ea typeface="Myriad Pro" charset="0"/>
              <a:cs typeface="Myriad Pro" charset="0"/>
            </a:endParaRPr>
          </a:p>
          <a:p>
            <a:pPr lvl="0"/>
            <a:r>
              <a:rPr lang="en-US" dirty="0">
                <a:latin typeface="Myriad Pro" charset="0"/>
                <a:ea typeface="Myriad Pro" charset="0"/>
                <a:cs typeface="Myriad Pro" charset="0"/>
              </a:rPr>
              <a:t>Be able to </a:t>
            </a:r>
            <a:r>
              <a:rPr lang="en-US" b="1" dirty="0">
                <a:latin typeface="Myriad Pro" charset="0"/>
                <a:ea typeface="Myriad Pro" charset="0"/>
                <a:cs typeface="Myriad Pro" charset="0"/>
              </a:rPr>
              <a:t>respond</a:t>
            </a:r>
            <a:r>
              <a:rPr lang="en-US" dirty="0">
                <a:latin typeface="Myriad Pro" charset="0"/>
                <a:ea typeface="Myriad Pro" charset="0"/>
                <a:cs typeface="Myriad Pro" charset="0"/>
              </a:rPr>
              <a:t> safely when there is a dangerous fire:</a:t>
            </a:r>
            <a:endParaRPr lang="en-US" sz="1800" dirty="0">
              <a:latin typeface="Myriad Pro" charset="0"/>
              <a:ea typeface="Myriad Pro" charset="0"/>
              <a:cs typeface="Myriad Pro" charset="0"/>
            </a:endParaRPr>
          </a:p>
          <a:p>
            <a:pPr lvl="1"/>
            <a:r>
              <a:rPr lang="en-US" dirty="0">
                <a:latin typeface="Myriad Pro" charset="0"/>
                <a:ea typeface="Myriad Pro" charset="0"/>
                <a:cs typeface="Myriad Pro" charset="0"/>
              </a:rPr>
              <a:t>Stop Drop and Roll (putting out clothes on fire)</a:t>
            </a:r>
            <a:endParaRPr lang="en-US" sz="1600" dirty="0">
              <a:latin typeface="Myriad Pro" charset="0"/>
              <a:ea typeface="Myriad Pro" charset="0"/>
              <a:cs typeface="Myriad Pro" charset="0"/>
            </a:endParaRPr>
          </a:p>
          <a:p>
            <a:pPr lvl="1"/>
            <a:r>
              <a:rPr lang="en-US" dirty="0" smtClean="0">
                <a:latin typeface="Myriad Pro" charset="0"/>
                <a:ea typeface="Myriad Pro" charset="0"/>
                <a:cs typeface="Myriad Pro" charset="0"/>
              </a:rPr>
              <a:t>Fire Evacuations Drills </a:t>
            </a:r>
            <a:r>
              <a:rPr lang="mr-IN" dirty="0" smtClean="0">
                <a:latin typeface="Myriad Pro" charset="0"/>
                <a:ea typeface="Myriad Pro" charset="0"/>
                <a:cs typeface="Myriad Pro" charset="0"/>
              </a:rPr>
              <a:t>–</a:t>
            </a:r>
            <a:r>
              <a:rPr lang="en-US" dirty="0" smtClean="0">
                <a:latin typeface="Myriad Pro" charset="0"/>
                <a:ea typeface="Myriad Pro" charset="0"/>
                <a:cs typeface="Myriad Pro" charset="0"/>
              </a:rPr>
              <a:t> Sound the Alarm, Get </a:t>
            </a:r>
            <a:r>
              <a:rPr lang="en-US" dirty="0">
                <a:latin typeface="Myriad Pro" charset="0"/>
                <a:ea typeface="Myriad Pro" charset="0"/>
                <a:cs typeface="Myriad Pro" charset="0"/>
              </a:rPr>
              <a:t>Low and Get Out</a:t>
            </a:r>
            <a:endParaRPr lang="en-US" sz="1600" dirty="0">
              <a:latin typeface="Myriad Pro" charset="0"/>
              <a:ea typeface="Myriad Pro" charset="0"/>
              <a:cs typeface="Myriad Pro" charset="0"/>
            </a:endParaRPr>
          </a:p>
          <a:p>
            <a:pPr lvl="1"/>
            <a:r>
              <a:rPr lang="en-US" dirty="0">
                <a:latin typeface="Myriad Pro" charset="0"/>
                <a:ea typeface="Myriad Pro" charset="0"/>
                <a:cs typeface="Myriad Pro" charset="0"/>
              </a:rPr>
              <a:t>Contacting the Fire Brigade</a:t>
            </a:r>
            <a:endParaRPr lang="en-US" sz="1600" dirty="0">
              <a:latin typeface="Myriad Pro" charset="0"/>
              <a:ea typeface="Myriad Pro" charset="0"/>
              <a:cs typeface="Myriad Pro" charset="0"/>
            </a:endParaRPr>
          </a:p>
          <a:p>
            <a:pPr lvl="1"/>
            <a:r>
              <a:rPr lang="en-US" dirty="0" smtClean="0">
                <a:latin typeface="Myriad Pro" charset="0"/>
                <a:ea typeface="Myriad Pro" charset="0"/>
                <a:cs typeface="Myriad Pro" charset="0"/>
              </a:rPr>
              <a:t>Use </a:t>
            </a:r>
            <a:r>
              <a:rPr lang="en-US" dirty="0">
                <a:latin typeface="Myriad Pro" charset="0"/>
                <a:ea typeface="Myriad Pro" charset="0"/>
                <a:cs typeface="Myriad Pro" charset="0"/>
              </a:rPr>
              <a:t>of fire </a:t>
            </a:r>
            <a:r>
              <a:rPr lang="en-US" dirty="0" smtClean="0">
                <a:latin typeface="Myriad Pro" charset="0"/>
                <a:ea typeface="Myriad Pro" charset="0"/>
                <a:cs typeface="Myriad Pro" charset="0"/>
              </a:rPr>
              <a:t>extinguishers, SMOKE DETECTORS </a:t>
            </a:r>
            <a:r>
              <a:rPr lang="en-US" dirty="0">
                <a:latin typeface="Myriad Pro" charset="0"/>
                <a:ea typeface="Myriad Pro" charset="0"/>
                <a:cs typeface="Myriad Pro" charset="0"/>
              </a:rPr>
              <a:t>and other available safety </a:t>
            </a:r>
            <a:r>
              <a:rPr lang="en-US" dirty="0" smtClean="0">
                <a:latin typeface="Myriad Pro" charset="0"/>
                <a:ea typeface="Myriad Pro" charset="0"/>
                <a:cs typeface="Myriad Pro" charset="0"/>
              </a:rPr>
              <a:t>equipment</a:t>
            </a:r>
          </a:p>
          <a:p>
            <a:r>
              <a:rPr lang="en-US" dirty="0" smtClean="0">
                <a:latin typeface="Myriad Pro" charset="0"/>
                <a:ea typeface="Myriad Pro" charset="0"/>
                <a:cs typeface="Myriad Pro" charset="0"/>
              </a:rPr>
              <a:t>Prevent and Respond </a:t>
            </a:r>
            <a:r>
              <a:rPr lang="mr-IN" dirty="0" smtClean="0">
                <a:latin typeface="Myriad Pro" charset="0"/>
                <a:ea typeface="Myriad Pro" charset="0"/>
                <a:cs typeface="Myriad Pro" charset="0"/>
              </a:rPr>
              <a:t>–</a:t>
            </a:r>
            <a:r>
              <a:rPr lang="en-US" dirty="0" smtClean="0">
                <a:latin typeface="Myriad Pro" charset="0"/>
                <a:ea typeface="Myriad Pro" charset="0"/>
                <a:cs typeface="Myriad Pro" charset="0"/>
              </a:rPr>
              <a:t> </a:t>
            </a:r>
          </a:p>
          <a:p>
            <a:pPr lvl="1"/>
            <a:r>
              <a:rPr lang="en-US" dirty="0" smtClean="0">
                <a:latin typeface="Myriad Pro" charset="0"/>
                <a:ea typeface="Myriad Pro" charset="0"/>
                <a:cs typeface="Myriad Pro" charset="0"/>
              </a:rPr>
              <a:t>Fires In Our Homes</a:t>
            </a:r>
          </a:p>
          <a:p>
            <a:pPr lvl="1"/>
            <a:r>
              <a:rPr lang="en-US" dirty="0" smtClean="0">
                <a:latin typeface="Myriad Pro" charset="0"/>
                <a:ea typeface="Myriad Pro" charset="0"/>
                <a:cs typeface="Myriad Pro" charset="0"/>
              </a:rPr>
              <a:t>Wild Fires</a:t>
            </a:r>
            <a:endParaRPr lang="en-US" dirty="0">
              <a:latin typeface="Myriad Pro" charset="0"/>
              <a:ea typeface="Myriad Pro" charset="0"/>
              <a:cs typeface="Myriad Pro" charset="0"/>
            </a:endParaRPr>
          </a:p>
          <a:p>
            <a:pPr fontAlgn="auto">
              <a:spcAft>
                <a:spcPts val="0"/>
              </a:spcAft>
              <a:buFont typeface="Arial" panose="020B0604020202020204" pitchFamily="34" charset="0"/>
              <a:buChar char="•"/>
              <a:defRPr/>
            </a:pPr>
            <a:endParaRPr lang="en-US" dirty="0">
              <a:latin typeface="Myriad Pro" charset="0"/>
              <a:ea typeface="Myriad Pro" charset="0"/>
              <a:cs typeface="Myriad Pro" charset="0"/>
            </a:endParaRPr>
          </a:p>
        </p:txBody>
      </p:sp>
      <p:pic>
        <p:nvPicPr>
          <p:cNvPr id="71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2725" y="5668963"/>
            <a:ext cx="1176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7342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Presentation2" id="{C7EC8E6F-002F-714F-9978-CAD62B2D83D4}" vid="{255C1124-9E56-0544-9A29-A2F8DF718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AFM Presentation Template</Template>
  <TotalTime>107</TotalTime>
  <Words>481</Words>
  <Application>Microsoft Macintosh PowerPoint</Application>
  <PresentationFormat>Widescreen</PresentationFormat>
  <Paragraphs>174</Paragraphs>
  <Slides>21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Impact</vt:lpstr>
      <vt:lpstr>Myriad Pro</vt:lpstr>
      <vt:lpstr>Main Event</vt:lpstr>
      <vt:lpstr>Community Fire Safety &amp; Prevention</vt:lpstr>
      <vt:lpstr>PowerPoint Presentation</vt:lpstr>
      <vt:lpstr>PowerPoint Presentation</vt:lpstr>
      <vt:lpstr>Introductions – AFM Team</vt:lpstr>
      <vt:lpstr>Introductions</vt:lpstr>
      <vt:lpstr>Objectives</vt:lpstr>
      <vt:lpstr>What are examples of Community Fire Safety and Prevention Program s in Your Community? </vt:lpstr>
      <vt:lpstr>How do you educate Children?  How Do you Educate Adults?   </vt:lpstr>
      <vt:lpstr>Lessons Available from AFM</vt:lpstr>
      <vt:lpstr>What Opportunities might exist to expand Current Fire Safety and Prevention Programs?</vt:lpstr>
      <vt:lpstr>What Opportunities might exist to expand Existing Programs?</vt:lpstr>
      <vt:lpstr>Programs Available from AFM</vt:lpstr>
      <vt:lpstr>PowerPoint Presentation</vt:lpstr>
      <vt:lpstr>PowerPoint Presentation</vt:lpstr>
      <vt:lpstr>PowerPoint Presentation</vt:lpstr>
      <vt:lpstr>PowerPoint Presentation</vt:lpstr>
      <vt:lpstr>What is CHE? </vt:lpstr>
      <vt:lpstr>What is CHE? </vt:lpstr>
      <vt:lpstr>An Example: </vt:lpstr>
      <vt:lpstr>What’s the impact of Effective Community Fire Safety and Prevention programs? </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11</cp:revision>
  <dcterms:created xsi:type="dcterms:W3CDTF">2019-07-17T16:07:48Z</dcterms:created>
  <dcterms:modified xsi:type="dcterms:W3CDTF">2019-08-06T03:23:30Z</dcterms:modified>
</cp:coreProperties>
</file>